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8"/>
  </p:notesMasterIdLst>
  <p:sldIdLst>
    <p:sldId id="256" r:id="rId2"/>
    <p:sldId id="257" r:id="rId3"/>
    <p:sldId id="264" r:id="rId4"/>
    <p:sldId id="265" r:id="rId5"/>
    <p:sldId id="266" r:id="rId6"/>
    <p:sldId id="263" r:id="rId7"/>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85"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64AF"/>
    <a:srgbClr val="0056A6"/>
    <a:srgbClr val="EA1820"/>
    <a:srgbClr val="CCB0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26"/>
    <p:restoredTop sz="94689"/>
  </p:normalViewPr>
  <p:slideViewPr>
    <p:cSldViewPr snapToGrid="0" snapToObjects="1" showGuides="1">
      <p:cViewPr varScale="1">
        <p:scale>
          <a:sx n="86" d="100"/>
          <a:sy n="86" d="100"/>
        </p:scale>
        <p:origin x="1440" y="78"/>
      </p:cViewPr>
      <p:guideLst>
        <p:guide orient="horz" pos="1185"/>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A379C8-86CC-774F-BEB9-7A782B0B0A3F}" type="datetimeFigureOut">
              <a:rPr lang="en-US" smtClean="0"/>
              <a:t>5/22/2019</a:t>
            </a:fld>
            <a:endParaRPr lang="en-US"/>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F39134-66CF-7F40-9B4D-D258A8BE99E3}" type="slidenum">
              <a:rPr lang="en-US" smtClean="0"/>
              <a:t>‹#›</a:t>
            </a:fld>
            <a:endParaRPr lang="en-US"/>
          </a:p>
        </p:txBody>
      </p:sp>
    </p:spTree>
    <p:extLst>
      <p:ext uri="{BB962C8B-B14F-4D97-AF65-F5344CB8AC3E}">
        <p14:creationId xmlns:p14="http://schemas.microsoft.com/office/powerpoint/2010/main" val="13938923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465AC7C-8889-F84A-93C0-1458DF0D74AC}" type="datetimeFigureOut">
              <a:rPr lang="en-US" smtClean="0"/>
              <a:t>5/22/2019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E7976D-8D74-E941-A035-8D6DA3A9EEF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465AC7C-8889-F84A-93C0-1458DF0D74AC}" type="datetimeFigureOut">
              <a:rPr lang="en-US" smtClean="0"/>
              <a:t>5/22/2019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E7976D-8D74-E941-A035-8D6DA3A9EEF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465AC7C-8889-F84A-93C0-1458DF0D74AC}" type="datetimeFigureOut">
              <a:rPr lang="en-US" smtClean="0"/>
              <a:t>5/22/2019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E7976D-8D74-E941-A035-8D6DA3A9EEF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465AC7C-8889-F84A-93C0-1458DF0D74AC}" type="datetimeFigureOut">
              <a:rPr lang="en-US" smtClean="0"/>
              <a:t>5/22/2019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E7976D-8D74-E941-A035-8D6DA3A9EEF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465AC7C-8889-F84A-93C0-1458DF0D74AC}" type="datetimeFigureOut">
              <a:rPr lang="en-US" smtClean="0"/>
              <a:t>5/22/2019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8E7976D-8D74-E941-A035-8D6DA3A9EEF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465AC7C-8889-F84A-93C0-1458DF0D74AC}" type="datetimeFigureOut">
              <a:rPr lang="en-US" smtClean="0"/>
              <a:t>5/22/2019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E7976D-8D74-E941-A035-8D6DA3A9EEF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29"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465AC7C-8889-F84A-93C0-1458DF0D74AC}" type="datetimeFigureOut">
              <a:rPr lang="en-US" smtClean="0"/>
              <a:t>5/22/2019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8E7976D-8D74-E941-A035-8D6DA3A9EEF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465AC7C-8889-F84A-93C0-1458DF0D74AC}" type="datetimeFigureOut">
              <a:rPr lang="en-US" smtClean="0"/>
              <a:t>5/22/2019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8E7976D-8D74-E941-A035-8D6DA3A9EEF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65AC7C-8889-F84A-93C0-1458DF0D74AC}" type="datetimeFigureOut">
              <a:rPr lang="en-US" smtClean="0"/>
              <a:t>5/22/2019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8E7976D-8D74-E941-A035-8D6DA3A9EEF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65AC7C-8889-F84A-93C0-1458DF0D74AC}" type="datetimeFigureOut">
              <a:rPr lang="en-US" smtClean="0"/>
              <a:t>5/22/2019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E7976D-8D74-E941-A035-8D6DA3A9EEF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65AC7C-8889-F84A-93C0-1458DF0D74AC}" type="datetimeFigureOut">
              <a:rPr lang="en-US" smtClean="0"/>
              <a:t>5/22/2019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8E7976D-8D74-E941-A035-8D6DA3A9EEF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65AC7C-8889-F84A-93C0-1458DF0D74AC}" type="datetimeFigureOut">
              <a:rPr lang="en-US" smtClean="0"/>
              <a:t>5/22/2019</a:t>
            </a:fld>
            <a:endParaRPr 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E7976D-8D74-E941-A035-8D6DA3A9EEFA}" type="slidenum">
              <a:rPr lang="en-US" smtClean="0"/>
              <a:t>‹#›</a:t>
            </a:fld>
            <a:endParaRPr lang="en-US"/>
          </a:p>
        </p:txBody>
      </p:sp>
    </p:spTree>
    <p:extLst>
      <p:ext uri="{BB962C8B-B14F-4D97-AF65-F5344CB8AC3E}">
        <p14:creationId xmlns:p14="http://schemas.microsoft.com/office/powerpoint/2010/main" val="15201751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tiff"/><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4267200"/>
            <a:ext cx="9906000" cy="2590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581453" y="6334174"/>
            <a:ext cx="4459024" cy="246221"/>
          </a:xfrm>
          <a:prstGeom prst="rect">
            <a:avLst/>
          </a:prstGeom>
          <a:noFill/>
        </p:spPr>
        <p:txBody>
          <a:bodyPr wrap="square" rtlCol="0">
            <a:spAutoFit/>
          </a:bodyPr>
          <a:lstStyle/>
          <a:p>
            <a:pPr algn="ctr"/>
            <a:r>
              <a:rPr lang="en-US" sz="1000" b="1" dirty="0" smtClean="0">
                <a:solidFill>
                  <a:schemeClr val="tx1">
                    <a:lumMod val="50000"/>
                    <a:lumOff val="50000"/>
                  </a:schemeClr>
                </a:solidFill>
                <a:latin typeface="Raleway" charset="0"/>
                <a:ea typeface="Raleway" charset="0"/>
                <a:cs typeface="Raleway" charset="0"/>
              </a:rPr>
              <a:t>Part of the St Francis Social Services Group of Programs © 2019</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0832" y="1225217"/>
            <a:ext cx="2644335" cy="1755839"/>
          </a:xfrm>
          <a:prstGeom prst="rect">
            <a:avLst/>
          </a:prstGeom>
        </p:spPr>
      </p:pic>
      <p:sp>
        <p:nvSpPr>
          <p:cNvPr id="8" name="Rectangle 7"/>
          <p:cNvSpPr/>
          <p:nvPr/>
        </p:nvSpPr>
        <p:spPr>
          <a:xfrm>
            <a:off x="0" y="0"/>
            <a:ext cx="9906000" cy="827904"/>
          </a:xfrm>
          <a:prstGeom prst="rect">
            <a:avLst/>
          </a:prstGeom>
          <a:solidFill>
            <a:srgbClr val="086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35844" y="3297747"/>
            <a:ext cx="9234311" cy="923330"/>
          </a:xfrm>
          <a:prstGeom prst="rect">
            <a:avLst/>
          </a:prstGeom>
        </p:spPr>
        <p:txBody>
          <a:bodyPr wrap="square">
            <a:spAutoFit/>
          </a:bodyPr>
          <a:lstStyle/>
          <a:p>
            <a:pPr algn="ctr"/>
            <a:r>
              <a:rPr lang="en-US" b="1" dirty="0">
                <a:solidFill>
                  <a:srgbClr val="0056A6"/>
                </a:solidFill>
                <a:latin typeface="Raleway" charset="0"/>
                <a:ea typeface="Raleway" charset="0"/>
                <a:cs typeface="Raleway" charset="0"/>
              </a:rPr>
              <a:t> </a:t>
            </a:r>
            <a:r>
              <a:rPr lang="en-US" b="1" dirty="0" smtClean="0">
                <a:solidFill>
                  <a:srgbClr val="0056A6"/>
                </a:solidFill>
                <a:latin typeface="Raleway" charset="0"/>
                <a:ea typeface="Raleway" charset="0"/>
                <a:cs typeface="Raleway" charset="0"/>
              </a:rPr>
              <a:t>Working with</a:t>
            </a:r>
            <a:r>
              <a:rPr lang="en-US" b="1" dirty="0" smtClean="0">
                <a:solidFill>
                  <a:srgbClr val="0056A6"/>
                </a:solidFill>
                <a:latin typeface="Raleway" charset="0"/>
                <a:ea typeface="Raleway" charset="0"/>
                <a:cs typeface="Raleway" charset="0"/>
              </a:rPr>
              <a:t> </a:t>
            </a:r>
            <a:r>
              <a:rPr lang="en-US" b="1" dirty="0" smtClean="0">
                <a:solidFill>
                  <a:srgbClr val="0056A6"/>
                </a:solidFill>
                <a:latin typeface="Raleway" charset="0"/>
                <a:ea typeface="Raleway" charset="0"/>
                <a:cs typeface="Raleway" charset="0"/>
              </a:rPr>
              <a:t>People </a:t>
            </a:r>
            <a:r>
              <a:rPr lang="en-US" b="1" dirty="0">
                <a:solidFill>
                  <a:srgbClr val="0056A6"/>
                </a:solidFill>
                <a:latin typeface="Raleway" charset="0"/>
                <a:ea typeface="Raleway" charset="0"/>
                <a:cs typeface="Raleway" charset="0"/>
              </a:rPr>
              <a:t>Seeking Asylum </a:t>
            </a:r>
            <a:r>
              <a:rPr lang="en-US" b="1" dirty="0" smtClean="0">
                <a:solidFill>
                  <a:srgbClr val="0056A6"/>
                </a:solidFill>
                <a:latin typeface="Raleway" charset="0"/>
                <a:ea typeface="Raleway" charset="0"/>
                <a:cs typeface="Raleway" charset="0"/>
              </a:rPr>
              <a:t>&amp; Refugees</a:t>
            </a:r>
            <a:endParaRPr lang="en-US" b="1" dirty="0">
              <a:solidFill>
                <a:srgbClr val="0056A6"/>
              </a:solidFill>
              <a:latin typeface="Raleway" charset="0"/>
              <a:ea typeface="Raleway" charset="0"/>
              <a:cs typeface="Raleway" charset="0"/>
            </a:endParaRPr>
          </a:p>
          <a:p>
            <a:pPr algn="ctr"/>
            <a:r>
              <a:rPr lang="en-US" i="1" dirty="0" smtClean="0">
                <a:solidFill>
                  <a:srgbClr val="0056A6"/>
                </a:solidFill>
                <a:latin typeface="Raleway" charset="0"/>
                <a:ea typeface="Raleway" charset="0"/>
                <a:cs typeface="Raleway" charset="0"/>
              </a:rPr>
              <a:t>Employment Program</a:t>
            </a:r>
            <a:r>
              <a:rPr lang="en-US" i="1" dirty="0" smtClean="0">
                <a:solidFill>
                  <a:srgbClr val="0056A6"/>
                </a:solidFill>
                <a:latin typeface="Raleway" charset="0"/>
                <a:ea typeface="Raleway" charset="0"/>
                <a:cs typeface="Raleway" charset="0"/>
              </a:rPr>
              <a:t> </a:t>
            </a:r>
            <a:r>
              <a:rPr lang="en-US" i="1" dirty="0" smtClean="0">
                <a:solidFill>
                  <a:srgbClr val="0056A6"/>
                </a:solidFill>
                <a:latin typeface="Raleway" charset="0"/>
                <a:ea typeface="Raleway" charset="0"/>
                <a:cs typeface="Raleway" charset="0"/>
              </a:rPr>
              <a:t>- Accommodation </a:t>
            </a:r>
            <a:r>
              <a:rPr lang="mr-IN" i="1" dirty="0">
                <a:solidFill>
                  <a:srgbClr val="0056A6"/>
                </a:solidFill>
                <a:latin typeface="Raleway" charset="0"/>
                <a:ea typeface="Raleway" charset="0"/>
                <a:cs typeface="Raleway" charset="0"/>
              </a:rPr>
              <a:t>–</a:t>
            </a:r>
            <a:r>
              <a:rPr lang="en-US" i="1" dirty="0">
                <a:solidFill>
                  <a:srgbClr val="0056A6"/>
                </a:solidFill>
                <a:latin typeface="Raleway" charset="0"/>
                <a:ea typeface="Raleway" charset="0"/>
                <a:cs typeface="Raleway" charset="0"/>
              </a:rPr>
              <a:t> Food Bank </a:t>
            </a:r>
            <a:r>
              <a:rPr lang="mr-IN" i="1" dirty="0" smtClean="0">
                <a:solidFill>
                  <a:srgbClr val="0056A6"/>
                </a:solidFill>
                <a:latin typeface="Raleway" charset="0"/>
                <a:ea typeface="Raleway" charset="0"/>
                <a:cs typeface="Raleway" charset="0"/>
              </a:rPr>
              <a:t>–</a:t>
            </a:r>
            <a:r>
              <a:rPr lang="en-US" i="1" dirty="0" smtClean="0">
                <a:solidFill>
                  <a:srgbClr val="0056A6"/>
                </a:solidFill>
                <a:latin typeface="Raleway" charset="0"/>
                <a:ea typeface="Raleway" charset="0"/>
                <a:cs typeface="Raleway" charset="0"/>
              </a:rPr>
              <a:t> Casework </a:t>
            </a:r>
            <a:r>
              <a:rPr lang="mr-IN" i="1" dirty="0" smtClean="0">
                <a:solidFill>
                  <a:srgbClr val="0056A6"/>
                </a:solidFill>
                <a:latin typeface="Raleway" charset="0"/>
                <a:ea typeface="Raleway" charset="0"/>
                <a:cs typeface="Raleway" charset="0"/>
              </a:rPr>
              <a:t>–</a:t>
            </a:r>
            <a:r>
              <a:rPr lang="en-US" i="1" dirty="0" smtClean="0">
                <a:solidFill>
                  <a:srgbClr val="0056A6"/>
                </a:solidFill>
                <a:latin typeface="Raleway" charset="0"/>
                <a:ea typeface="Raleway" charset="0"/>
                <a:cs typeface="Raleway" charset="0"/>
              </a:rPr>
              <a:t> Catering </a:t>
            </a:r>
          </a:p>
          <a:p>
            <a:pPr algn="ctr"/>
            <a:endParaRPr lang="en-US" i="1" dirty="0">
              <a:solidFill>
                <a:srgbClr val="0056A6"/>
              </a:solidFill>
              <a:latin typeface="Raleway" charset="0"/>
              <a:ea typeface="Raleway" charset="0"/>
              <a:cs typeface="Raleway" charset="0"/>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4505" y="4470585"/>
            <a:ext cx="2116990" cy="2116482"/>
          </a:xfrm>
          <a:prstGeom prst="rect">
            <a:avLst/>
          </a:prstGeom>
        </p:spPr>
      </p:pic>
      <p:sp>
        <p:nvSpPr>
          <p:cNvPr id="12" name="TextBox 11"/>
          <p:cNvSpPr txBox="1"/>
          <p:nvPr/>
        </p:nvSpPr>
        <p:spPr>
          <a:xfrm>
            <a:off x="3800280" y="225625"/>
            <a:ext cx="2305439" cy="369332"/>
          </a:xfrm>
          <a:prstGeom prst="rect">
            <a:avLst/>
          </a:prstGeom>
          <a:noFill/>
        </p:spPr>
        <p:txBody>
          <a:bodyPr wrap="none" rtlCol="0">
            <a:spAutoFit/>
          </a:bodyPr>
          <a:lstStyle/>
          <a:p>
            <a:r>
              <a:rPr lang="en-US" b="1" smtClean="0">
                <a:solidFill>
                  <a:schemeClr val="bg1"/>
                </a:solidFill>
                <a:latin typeface="Raleway" charset="0"/>
                <a:ea typeface="Raleway" charset="0"/>
                <a:cs typeface="Raleway" charset="0"/>
              </a:rPr>
              <a:t>House of Welcome</a:t>
            </a:r>
            <a:endParaRPr lang="en-US" b="1" dirty="0">
              <a:solidFill>
                <a:schemeClr val="bg1"/>
              </a:solidFill>
              <a:latin typeface="Raleway" charset="0"/>
              <a:ea typeface="Raleway" charset="0"/>
              <a:cs typeface="Raleway" charset="0"/>
            </a:endParaRPr>
          </a:p>
        </p:txBody>
      </p:sp>
    </p:spTree>
    <p:extLst>
      <p:ext uri="{BB962C8B-B14F-4D97-AF65-F5344CB8AC3E}">
        <p14:creationId xmlns:p14="http://schemas.microsoft.com/office/powerpoint/2010/main" val="13608746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p:cNvPicPr>
            <a:picLocks noChangeAspect="1"/>
          </p:cNvPicPr>
          <p:nvPr/>
        </p:nvPicPr>
        <p:blipFill rotWithShape="1">
          <a:blip r:embed="rId2"/>
          <a:srcRect t="26394" b="31235"/>
          <a:stretch/>
        </p:blipFill>
        <p:spPr>
          <a:xfrm>
            <a:off x="0" y="666044"/>
            <a:ext cx="9906000" cy="2359379"/>
          </a:xfrm>
          <a:prstGeom prst="rect">
            <a:avLst/>
          </a:prstGeom>
        </p:spPr>
      </p:pic>
      <p:sp>
        <p:nvSpPr>
          <p:cNvPr id="7" name="Rectangle 6"/>
          <p:cNvSpPr/>
          <p:nvPr/>
        </p:nvSpPr>
        <p:spPr>
          <a:xfrm>
            <a:off x="0" y="0"/>
            <a:ext cx="9906000" cy="827904"/>
          </a:xfrm>
          <a:prstGeom prst="rect">
            <a:avLst/>
          </a:prstGeom>
          <a:solidFill>
            <a:srgbClr val="086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800280" y="236915"/>
            <a:ext cx="2305439" cy="369332"/>
          </a:xfrm>
          <a:prstGeom prst="rect">
            <a:avLst/>
          </a:prstGeom>
          <a:noFill/>
        </p:spPr>
        <p:txBody>
          <a:bodyPr wrap="none" rtlCol="0">
            <a:spAutoFit/>
          </a:bodyPr>
          <a:lstStyle/>
          <a:p>
            <a:r>
              <a:rPr lang="en-US" b="1" smtClean="0">
                <a:solidFill>
                  <a:schemeClr val="bg1"/>
                </a:solidFill>
                <a:latin typeface="Raleway" charset="0"/>
                <a:ea typeface="Raleway" charset="0"/>
                <a:cs typeface="Raleway" charset="0"/>
              </a:rPr>
              <a:t>House of Welcome</a:t>
            </a:r>
            <a:endParaRPr lang="en-US" b="1" dirty="0">
              <a:solidFill>
                <a:schemeClr val="bg1"/>
              </a:solidFill>
              <a:latin typeface="Raleway" charset="0"/>
              <a:ea typeface="Raleway" charset="0"/>
              <a:cs typeface="Raleway" charset="0"/>
            </a:endParaRPr>
          </a:p>
        </p:txBody>
      </p:sp>
      <p:sp>
        <p:nvSpPr>
          <p:cNvPr id="8" name="TextBox 7"/>
          <p:cNvSpPr txBox="1"/>
          <p:nvPr/>
        </p:nvSpPr>
        <p:spPr>
          <a:xfrm>
            <a:off x="4142522" y="3155204"/>
            <a:ext cx="1620957" cy="369332"/>
          </a:xfrm>
          <a:prstGeom prst="rect">
            <a:avLst/>
          </a:prstGeom>
          <a:noFill/>
        </p:spPr>
        <p:txBody>
          <a:bodyPr wrap="none" rtlCol="0">
            <a:spAutoFit/>
          </a:bodyPr>
          <a:lstStyle/>
          <a:p>
            <a:pPr algn="ctr"/>
            <a:r>
              <a:rPr lang="en-US" b="1" dirty="0" smtClean="0">
                <a:solidFill>
                  <a:srgbClr val="EA1820"/>
                </a:solidFill>
                <a:latin typeface="Raleway" charset="0"/>
                <a:ea typeface="Raleway" charset="0"/>
                <a:cs typeface="Raleway" charset="0"/>
              </a:rPr>
              <a:t>OUR VISION:</a:t>
            </a:r>
            <a:endParaRPr lang="en-US" b="1" dirty="0">
              <a:solidFill>
                <a:srgbClr val="0056A6"/>
              </a:solidFill>
              <a:latin typeface="Raleway" charset="0"/>
              <a:ea typeface="Raleway" charset="0"/>
              <a:cs typeface="Raleway" charset="0"/>
            </a:endParaRPr>
          </a:p>
        </p:txBody>
      </p:sp>
      <p:sp>
        <p:nvSpPr>
          <p:cNvPr id="10" name="TextBox 9"/>
          <p:cNvSpPr txBox="1"/>
          <p:nvPr/>
        </p:nvSpPr>
        <p:spPr>
          <a:xfrm>
            <a:off x="371122" y="3540651"/>
            <a:ext cx="9163756" cy="1077218"/>
          </a:xfrm>
          <a:prstGeom prst="rect">
            <a:avLst/>
          </a:prstGeom>
          <a:noFill/>
        </p:spPr>
        <p:txBody>
          <a:bodyPr wrap="square" rtlCol="0">
            <a:spAutoFit/>
          </a:bodyPr>
          <a:lstStyle/>
          <a:p>
            <a:pPr algn="ctr"/>
            <a:r>
              <a:rPr lang="en-US" sz="1600" b="1" dirty="0" smtClean="0">
                <a:solidFill>
                  <a:schemeClr val="tx1">
                    <a:lumMod val="50000"/>
                    <a:lumOff val="50000"/>
                  </a:schemeClr>
                </a:solidFill>
                <a:latin typeface="Arial" charset="0"/>
                <a:ea typeface="Arial" charset="0"/>
                <a:cs typeface="Arial" charset="0"/>
              </a:rPr>
              <a:t>Is for a society in which there is full recognition of the </a:t>
            </a:r>
          </a:p>
          <a:p>
            <a:pPr algn="ctr"/>
            <a:r>
              <a:rPr lang="en-US" sz="1600" b="1" dirty="0" smtClean="0">
                <a:solidFill>
                  <a:schemeClr val="tx1">
                    <a:lumMod val="50000"/>
                    <a:lumOff val="50000"/>
                  </a:schemeClr>
                </a:solidFill>
                <a:latin typeface="Arial" charset="0"/>
                <a:ea typeface="Arial" charset="0"/>
                <a:cs typeface="Arial" charset="0"/>
              </a:rPr>
              <a:t>dignity, equality ,human rights </a:t>
            </a:r>
          </a:p>
          <a:p>
            <a:pPr algn="ctr"/>
            <a:r>
              <a:rPr lang="en-US" sz="1600" b="1" dirty="0" smtClean="0">
                <a:solidFill>
                  <a:schemeClr val="tx1">
                    <a:lumMod val="50000"/>
                    <a:lumOff val="50000"/>
                  </a:schemeClr>
                </a:solidFill>
                <a:latin typeface="Arial" charset="0"/>
                <a:ea typeface="Arial" charset="0"/>
                <a:cs typeface="Arial" charset="0"/>
              </a:rPr>
              <a:t>and humanity of all people</a:t>
            </a:r>
            <a:r>
              <a:rPr lang="en-US" sz="1400" dirty="0" smtClean="0">
                <a:solidFill>
                  <a:schemeClr val="tx1">
                    <a:lumMod val="50000"/>
                    <a:lumOff val="50000"/>
                  </a:schemeClr>
                </a:solidFill>
                <a:latin typeface="Arial" charset="0"/>
                <a:ea typeface="Arial" charset="0"/>
                <a:cs typeface="Arial" charset="0"/>
              </a:rPr>
              <a:t>.​</a:t>
            </a:r>
          </a:p>
          <a:p>
            <a:pPr algn="ctr"/>
            <a:r>
              <a:rPr lang="en-US" sz="1600" b="1" dirty="0" smtClean="0">
                <a:solidFill>
                  <a:srgbClr val="0864AF"/>
                </a:solidFill>
                <a:latin typeface="Arial" charset="0"/>
                <a:ea typeface="Arial" charset="0"/>
                <a:cs typeface="Arial" charset="0"/>
              </a:rPr>
              <a:t>2018 </a:t>
            </a:r>
            <a:r>
              <a:rPr lang="en-US" sz="1600" b="1" dirty="0" smtClean="0">
                <a:solidFill>
                  <a:srgbClr val="0864AF"/>
                </a:solidFill>
                <a:latin typeface="Arial" charset="0"/>
                <a:ea typeface="Arial" charset="0"/>
                <a:cs typeface="Arial" charset="0"/>
              </a:rPr>
              <a:t>Achievements</a:t>
            </a:r>
            <a:endParaRPr lang="en-US" sz="1600" b="1" dirty="0">
              <a:solidFill>
                <a:srgbClr val="0864AF"/>
              </a:solidFill>
              <a:latin typeface="Arial" charset="0"/>
              <a:ea typeface="Arial" charset="0"/>
              <a:cs typeface="Arial" charset="0"/>
            </a:endParaRPr>
          </a:p>
        </p:txBody>
      </p:sp>
      <p:sp>
        <p:nvSpPr>
          <p:cNvPr id="11" name="TextBox 10"/>
          <p:cNvSpPr txBox="1"/>
          <p:nvPr/>
        </p:nvSpPr>
        <p:spPr>
          <a:xfrm>
            <a:off x="722488" y="6001914"/>
            <a:ext cx="2404534" cy="400110"/>
          </a:xfrm>
          <a:prstGeom prst="rect">
            <a:avLst/>
          </a:prstGeom>
          <a:noFill/>
        </p:spPr>
        <p:txBody>
          <a:bodyPr wrap="square" rtlCol="0">
            <a:spAutoFit/>
          </a:bodyPr>
          <a:lstStyle/>
          <a:p>
            <a:pPr algn="ctr"/>
            <a:r>
              <a:rPr lang="en-US" sz="1000" b="1" dirty="0" smtClean="0">
                <a:solidFill>
                  <a:schemeClr val="tx1">
                    <a:lumMod val="50000"/>
                    <a:lumOff val="50000"/>
                  </a:schemeClr>
                </a:solidFill>
                <a:latin typeface="Arial" charset="0"/>
                <a:ea typeface="Arial" charset="0"/>
                <a:cs typeface="Arial" charset="0"/>
              </a:rPr>
              <a:t>People Engaged with our Community Development Activities</a:t>
            </a:r>
            <a:endParaRPr lang="en-US" sz="1000" b="1" dirty="0">
              <a:solidFill>
                <a:schemeClr val="tx1">
                  <a:lumMod val="50000"/>
                  <a:lumOff val="50000"/>
                </a:schemeClr>
              </a:solidFill>
              <a:latin typeface="Arial" charset="0"/>
              <a:ea typeface="Arial" charset="0"/>
              <a:cs typeface="Arial" charset="0"/>
            </a:endParaRPr>
          </a:p>
        </p:txBody>
      </p:sp>
      <p:sp>
        <p:nvSpPr>
          <p:cNvPr id="12" name="TextBox 11"/>
          <p:cNvSpPr txBox="1"/>
          <p:nvPr/>
        </p:nvSpPr>
        <p:spPr>
          <a:xfrm>
            <a:off x="1190748" y="5621570"/>
            <a:ext cx="1534297" cy="338554"/>
          </a:xfrm>
          <a:prstGeom prst="rect">
            <a:avLst/>
          </a:prstGeom>
          <a:noFill/>
        </p:spPr>
        <p:txBody>
          <a:bodyPr wrap="square" rtlCol="0">
            <a:spAutoFit/>
          </a:bodyPr>
          <a:lstStyle/>
          <a:p>
            <a:pPr algn="ctr"/>
            <a:r>
              <a:rPr lang="en-US" sz="1600" b="1" dirty="0" smtClean="0">
                <a:solidFill>
                  <a:schemeClr val="tx1">
                    <a:lumMod val="50000"/>
                    <a:lumOff val="50000"/>
                  </a:schemeClr>
                </a:solidFill>
                <a:latin typeface="Arial" charset="0"/>
                <a:ea typeface="Arial" charset="0"/>
                <a:cs typeface="Arial" charset="0"/>
              </a:rPr>
              <a:t>6,971</a:t>
            </a:r>
            <a:endParaRPr lang="en-US" sz="1200" dirty="0" smtClean="0">
              <a:solidFill>
                <a:schemeClr val="tx1">
                  <a:lumMod val="50000"/>
                  <a:lumOff val="50000"/>
                </a:schemeClr>
              </a:solidFill>
              <a:latin typeface="Arial" charset="0"/>
              <a:ea typeface="Arial" charset="0"/>
              <a:cs typeface="Arial" charset="0"/>
            </a:endParaRPr>
          </a:p>
        </p:txBody>
      </p:sp>
      <p:sp>
        <p:nvSpPr>
          <p:cNvPr id="13" name="TextBox 12"/>
          <p:cNvSpPr txBox="1"/>
          <p:nvPr/>
        </p:nvSpPr>
        <p:spPr>
          <a:xfrm>
            <a:off x="3709105" y="5911603"/>
            <a:ext cx="2487789" cy="553998"/>
          </a:xfrm>
          <a:prstGeom prst="rect">
            <a:avLst/>
          </a:prstGeom>
          <a:noFill/>
        </p:spPr>
        <p:txBody>
          <a:bodyPr wrap="square" rtlCol="0">
            <a:spAutoFit/>
          </a:bodyPr>
          <a:lstStyle/>
          <a:p>
            <a:pPr algn="ctr"/>
            <a:r>
              <a:rPr lang="en-US" sz="1000" b="1" dirty="0" smtClean="0">
                <a:solidFill>
                  <a:schemeClr val="tx1">
                    <a:lumMod val="50000"/>
                    <a:lumOff val="50000"/>
                  </a:schemeClr>
                </a:solidFill>
                <a:latin typeface="Arial" charset="0"/>
                <a:ea typeface="Arial" charset="0"/>
                <a:cs typeface="Arial" charset="0"/>
              </a:rPr>
              <a:t>People Seeking Asylum were provided safe accommodation on any given night</a:t>
            </a:r>
            <a:endParaRPr lang="en-US" sz="1000" b="1" dirty="0">
              <a:solidFill>
                <a:schemeClr val="tx1">
                  <a:lumMod val="50000"/>
                  <a:lumOff val="50000"/>
                </a:schemeClr>
              </a:solidFill>
              <a:latin typeface="Arial" charset="0"/>
              <a:ea typeface="Arial" charset="0"/>
              <a:cs typeface="Arial" charset="0"/>
            </a:endParaRPr>
          </a:p>
        </p:txBody>
      </p:sp>
      <p:sp>
        <p:nvSpPr>
          <p:cNvPr id="14" name="TextBox 13"/>
          <p:cNvSpPr txBox="1"/>
          <p:nvPr/>
        </p:nvSpPr>
        <p:spPr>
          <a:xfrm>
            <a:off x="4185851" y="5629918"/>
            <a:ext cx="1534297" cy="338554"/>
          </a:xfrm>
          <a:prstGeom prst="rect">
            <a:avLst/>
          </a:prstGeom>
          <a:noFill/>
        </p:spPr>
        <p:txBody>
          <a:bodyPr wrap="square" rtlCol="0">
            <a:spAutoFit/>
          </a:bodyPr>
          <a:lstStyle/>
          <a:p>
            <a:pPr algn="ctr"/>
            <a:r>
              <a:rPr lang="en-US" sz="1600" b="1" dirty="0" smtClean="0">
                <a:solidFill>
                  <a:schemeClr val="tx1">
                    <a:lumMod val="50000"/>
                    <a:lumOff val="50000"/>
                  </a:schemeClr>
                </a:solidFill>
                <a:latin typeface="Arial" charset="0"/>
                <a:ea typeface="Arial" charset="0"/>
                <a:cs typeface="Arial" charset="0"/>
              </a:rPr>
              <a:t>93</a:t>
            </a:r>
            <a:endParaRPr lang="en-US" sz="1200" dirty="0" smtClean="0">
              <a:solidFill>
                <a:schemeClr val="tx1">
                  <a:lumMod val="50000"/>
                  <a:lumOff val="50000"/>
                </a:schemeClr>
              </a:solidFill>
              <a:latin typeface="Arial" charset="0"/>
              <a:ea typeface="Arial" charset="0"/>
              <a:cs typeface="Arial" charset="0"/>
            </a:endParaRPr>
          </a:p>
        </p:txBody>
      </p:sp>
      <p:sp>
        <p:nvSpPr>
          <p:cNvPr id="17" name="TextBox 16"/>
          <p:cNvSpPr txBox="1"/>
          <p:nvPr/>
        </p:nvSpPr>
        <p:spPr>
          <a:xfrm>
            <a:off x="6728178" y="5996093"/>
            <a:ext cx="2590798" cy="400110"/>
          </a:xfrm>
          <a:prstGeom prst="rect">
            <a:avLst/>
          </a:prstGeom>
          <a:noFill/>
        </p:spPr>
        <p:txBody>
          <a:bodyPr wrap="square" rtlCol="0">
            <a:spAutoFit/>
          </a:bodyPr>
          <a:lstStyle/>
          <a:p>
            <a:pPr algn="ctr"/>
            <a:r>
              <a:rPr lang="en-US" sz="1000" b="1" dirty="0">
                <a:solidFill>
                  <a:schemeClr val="tx1">
                    <a:lumMod val="50000"/>
                    <a:lumOff val="50000"/>
                  </a:schemeClr>
                </a:solidFill>
                <a:latin typeface="Arial" charset="0"/>
                <a:ea typeface="Arial" charset="0"/>
                <a:cs typeface="Arial" charset="0"/>
              </a:rPr>
              <a:t>Individuals and families received foodbank distributions</a:t>
            </a:r>
          </a:p>
        </p:txBody>
      </p:sp>
      <p:sp>
        <p:nvSpPr>
          <p:cNvPr id="18" name="TextBox 17"/>
          <p:cNvSpPr txBox="1"/>
          <p:nvPr/>
        </p:nvSpPr>
        <p:spPr>
          <a:xfrm>
            <a:off x="7292391" y="5621570"/>
            <a:ext cx="1534297" cy="338554"/>
          </a:xfrm>
          <a:prstGeom prst="rect">
            <a:avLst/>
          </a:prstGeom>
          <a:noFill/>
        </p:spPr>
        <p:txBody>
          <a:bodyPr wrap="square" rtlCol="0">
            <a:spAutoFit/>
          </a:bodyPr>
          <a:lstStyle/>
          <a:p>
            <a:pPr algn="ctr"/>
            <a:r>
              <a:rPr lang="en-US" sz="1600" b="1" dirty="0" smtClean="0">
                <a:solidFill>
                  <a:schemeClr val="tx1">
                    <a:lumMod val="50000"/>
                    <a:lumOff val="50000"/>
                  </a:schemeClr>
                </a:solidFill>
                <a:latin typeface="Arial" charset="0"/>
                <a:ea typeface="Arial" charset="0"/>
                <a:cs typeface="Arial" charset="0"/>
              </a:rPr>
              <a:t>870</a:t>
            </a:r>
            <a:endParaRPr lang="en-US" sz="1200" dirty="0" smtClean="0">
              <a:solidFill>
                <a:schemeClr val="tx1">
                  <a:lumMod val="50000"/>
                  <a:lumOff val="50000"/>
                </a:schemeClr>
              </a:solidFill>
              <a:latin typeface="Arial" charset="0"/>
              <a:ea typeface="Arial" charset="0"/>
              <a:cs typeface="Arial" charset="0"/>
            </a:endParaRPr>
          </a:p>
        </p:txBody>
      </p:sp>
      <p:sp>
        <p:nvSpPr>
          <p:cNvPr id="19" name="Rectangle 18"/>
          <p:cNvSpPr/>
          <p:nvPr/>
        </p:nvSpPr>
        <p:spPr>
          <a:xfrm>
            <a:off x="632177" y="4876800"/>
            <a:ext cx="2607734" cy="163689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3691468" y="4876800"/>
            <a:ext cx="2585154" cy="1631245"/>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705599" y="4876799"/>
            <a:ext cx="2596445" cy="1642359"/>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6788" y="5003802"/>
            <a:ext cx="612423" cy="612423"/>
          </a:xfrm>
          <a:prstGeom prst="rect">
            <a:avLst/>
          </a:prstGeom>
        </p:spPr>
      </p:pic>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0135" y="4888089"/>
            <a:ext cx="877182" cy="877182"/>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78046" y="5012092"/>
            <a:ext cx="564443" cy="564443"/>
          </a:xfrm>
          <a:prstGeom prst="rect">
            <a:avLst/>
          </a:prstGeom>
        </p:spPr>
      </p:pic>
      <p:pic>
        <p:nvPicPr>
          <p:cNvPr id="30" name="Picture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34867" y="121198"/>
            <a:ext cx="923748" cy="613369"/>
          </a:xfrm>
          <a:prstGeom prst="rect">
            <a:avLst/>
          </a:prstGeom>
        </p:spPr>
      </p:pic>
    </p:spTree>
    <p:extLst>
      <p:ext uri="{BB962C8B-B14F-4D97-AF65-F5344CB8AC3E}">
        <p14:creationId xmlns:p14="http://schemas.microsoft.com/office/powerpoint/2010/main" val="2499238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906000" cy="827904"/>
          </a:xfrm>
          <a:prstGeom prst="rect">
            <a:avLst/>
          </a:prstGeom>
          <a:solidFill>
            <a:srgbClr val="005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62745" y="289291"/>
            <a:ext cx="1720343" cy="369332"/>
          </a:xfrm>
          <a:prstGeom prst="rect">
            <a:avLst/>
          </a:prstGeom>
          <a:noFill/>
        </p:spPr>
        <p:txBody>
          <a:bodyPr wrap="none" rtlCol="0">
            <a:spAutoFit/>
          </a:bodyPr>
          <a:lstStyle/>
          <a:p>
            <a:r>
              <a:rPr lang="en-AU" b="1" smtClean="0">
                <a:solidFill>
                  <a:schemeClr val="bg1"/>
                </a:solidFill>
                <a:latin typeface="Raleway" charset="0"/>
                <a:ea typeface="Raleway" charset="0"/>
                <a:cs typeface="Raleway" charset="0"/>
              </a:rPr>
              <a:t>Our Programs</a:t>
            </a:r>
            <a:endParaRPr lang="en-US" i="1" dirty="0">
              <a:solidFill>
                <a:schemeClr val="bg1"/>
              </a:solidFill>
              <a:latin typeface="Raleway" charset="0"/>
              <a:ea typeface="Raleway" charset="0"/>
              <a:cs typeface="Raleway" charset="0"/>
            </a:endParaRPr>
          </a:p>
        </p:txBody>
      </p:sp>
      <p:sp>
        <p:nvSpPr>
          <p:cNvPr id="10" name="TextBox 9"/>
          <p:cNvSpPr txBox="1"/>
          <p:nvPr/>
        </p:nvSpPr>
        <p:spPr>
          <a:xfrm>
            <a:off x="488246" y="2746553"/>
            <a:ext cx="2616197" cy="3293209"/>
          </a:xfrm>
          <a:prstGeom prst="rect">
            <a:avLst/>
          </a:prstGeom>
          <a:noFill/>
        </p:spPr>
        <p:txBody>
          <a:bodyPr wrap="square" rtlCol="0">
            <a:spAutoFit/>
          </a:bodyPr>
          <a:lstStyle/>
          <a:p>
            <a:r>
              <a:rPr lang="en-AU" sz="1600" b="1" dirty="0">
                <a:solidFill>
                  <a:srgbClr val="0864AF"/>
                </a:solidFill>
                <a:latin typeface="Arial" charset="0"/>
                <a:ea typeface="Arial" charset="0"/>
                <a:cs typeface="Arial" charset="0"/>
              </a:rPr>
              <a:t>Empowered to Work</a:t>
            </a:r>
            <a:r>
              <a:rPr lang="en-AU" sz="1600" dirty="0">
                <a:solidFill>
                  <a:srgbClr val="0864AF"/>
                </a:solidFill>
                <a:latin typeface="Arial" charset="0"/>
                <a:ea typeface="Arial" charset="0"/>
                <a:cs typeface="Arial" charset="0"/>
              </a:rPr>
              <a:t> </a:t>
            </a:r>
            <a:endParaRPr lang="en-AU" sz="1600" dirty="0" smtClean="0">
              <a:solidFill>
                <a:srgbClr val="0864AF"/>
              </a:solidFill>
              <a:latin typeface="Arial" charset="0"/>
              <a:ea typeface="Arial" charset="0"/>
              <a:cs typeface="Arial" charset="0"/>
            </a:endParaRPr>
          </a:p>
          <a:p>
            <a:r>
              <a:rPr lang="en-AU" sz="1200" dirty="0" smtClean="0">
                <a:latin typeface="Arial" charset="0"/>
                <a:ea typeface="Arial" charset="0"/>
                <a:cs typeface="Arial" charset="0"/>
              </a:rPr>
              <a:t>This Program supports </a:t>
            </a:r>
            <a:r>
              <a:rPr lang="en-AU" sz="1200" dirty="0">
                <a:latin typeface="Arial" charset="0"/>
                <a:ea typeface="Arial" charset="0"/>
                <a:cs typeface="Arial" charset="0"/>
              </a:rPr>
              <a:t>refugees and people seeking asylum to access opportunities in the Australian labour </a:t>
            </a:r>
            <a:r>
              <a:rPr lang="en-AU" sz="1200" dirty="0" smtClean="0">
                <a:latin typeface="Arial" charset="0"/>
                <a:ea typeface="Arial" charset="0"/>
                <a:cs typeface="Arial" charset="0"/>
              </a:rPr>
              <a:t>market.</a:t>
            </a:r>
            <a:r>
              <a:rPr lang="en-GB" sz="1200" dirty="0">
                <a:latin typeface="Arial" charset="0"/>
                <a:ea typeface="Arial" charset="0"/>
                <a:cs typeface="Arial" charset="0"/>
              </a:rPr>
              <a:t> </a:t>
            </a:r>
            <a:r>
              <a:rPr lang="en-AU" sz="1200" dirty="0" smtClean="0">
                <a:latin typeface="Arial" charset="0"/>
                <a:ea typeface="Arial" charset="0"/>
                <a:cs typeface="Arial" charset="0"/>
              </a:rPr>
              <a:t>It </a:t>
            </a:r>
            <a:r>
              <a:rPr lang="en-AU" sz="1200" dirty="0" smtClean="0">
                <a:latin typeface="Arial" charset="0"/>
                <a:ea typeface="Arial" charset="0"/>
                <a:cs typeface="Arial" charset="0"/>
              </a:rPr>
              <a:t>provides </a:t>
            </a:r>
            <a:r>
              <a:rPr lang="en-AU" sz="1200" dirty="0">
                <a:latin typeface="Arial" charset="0"/>
                <a:ea typeface="Arial" charset="0"/>
                <a:cs typeface="Arial" charset="0"/>
              </a:rPr>
              <a:t>individual mentoring for work readiness, resume writing, interview preparation, assistance with job-search &amp; placement, </a:t>
            </a:r>
            <a:r>
              <a:rPr lang="en-AU" sz="1200" dirty="0" smtClean="0">
                <a:latin typeface="Arial" charset="0"/>
                <a:ea typeface="Arial" charset="0"/>
                <a:cs typeface="Arial" charset="0"/>
              </a:rPr>
              <a:t>and </a:t>
            </a:r>
            <a:r>
              <a:rPr lang="en-AU" sz="1200" dirty="0">
                <a:latin typeface="Arial" charset="0"/>
                <a:ea typeface="Arial" charset="0"/>
                <a:cs typeface="Arial" charset="0"/>
              </a:rPr>
              <a:t>skills training. </a:t>
            </a:r>
            <a:endParaRPr lang="en-AU" sz="1200" dirty="0" smtClean="0">
              <a:latin typeface="Arial" charset="0"/>
              <a:ea typeface="Arial" charset="0"/>
              <a:cs typeface="Arial" charset="0"/>
            </a:endParaRPr>
          </a:p>
          <a:p>
            <a:endParaRPr lang="en-AU" sz="1200" dirty="0">
              <a:latin typeface="Arial" charset="0"/>
              <a:ea typeface="Arial" charset="0"/>
              <a:cs typeface="Arial" charset="0"/>
            </a:endParaRPr>
          </a:p>
          <a:p>
            <a:r>
              <a:rPr lang="en-AU" sz="1200" dirty="0" smtClean="0">
                <a:latin typeface="Arial" charset="0"/>
                <a:ea typeface="Arial" charset="0"/>
                <a:cs typeface="Arial" charset="0"/>
              </a:rPr>
              <a:t> </a:t>
            </a:r>
            <a:r>
              <a:rPr lang="en-AU" sz="1200" dirty="0">
                <a:latin typeface="Arial" charset="0"/>
                <a:ea typeface="Arial" charset="0"/>
                <a:cs typeface="Arial" charset="0"/>
              </a:rPr>
              <a:t>223 people </a:t>
            </a:r>
            <a:r>
              <a:rPr lang="en-AU" sz="1200" dirty="0" smtClean="0">
                <a:latin typeface="Arial" charset="0"/>
                <a:ea typeface="Arial" charset="0"/>
                <a:cs typeface="Arial" charset="0"/>
              </a:rPr>
              <a:t> </a:t>
            </a:r>
            <a:r>
              <a:rPr lang="en-AU" sz="1200" dirty="0">
                <a:latin typeface="Arial" charset="0"/>
                <a:ea typeface="Arial" charset="0"/>
                <a:cs typeface="Arial" charset="0"/>
              </a:rPr>
              <a:t>have attended a consultation with Empowered to Work volunteers. The program has proven effective with one in three people being helped to </a:t>
            </a:r>
            <a:r>
              <a:rPr lang="en-AU" sz="1200" dirty="0" smtClean="0">
                <a:latin typeface="Arial" charset="0"/>
                <a:ea typeface="Arial" charset="0"/>
                <a:cs typeface="Arial" charset="0"/>
              </a:rPr>
              <a:t>secure </a:t>
            </a:r>
            <a:r>
              <a:rPr lang="en-AU" sz="1200" dirty="0" smtClean="0">
                <a:latin typeface="Arial" charset="0"/>
                <a:ea typeface="Arial" charset="0"/>
                <a:cs typeface="Arial" charset="0"/>
              </a:rPr>
              <a:t> </a:t>
            </a:r>
            <a:r>
              <a:rPr lang="en-AU" sz="1200" dirty="0">
                <a:latin typeface="Arial" charset="0"/>
                <a:ea typeface="Arial" charset="0"/>
                <a:cs typeface="Arial" charset="0"/>
              </a:rPr>
              <a:t>work, further study and/or training.</a:t>
            </a:r>
            <a:endParaRPr lang="en-GB" sz="1200" dirty="0">
              <a:latin typeface="Arial" charset="0"/>
              <a:ea typeface="Arial" charset="0"/>
              <a:cs typeface="Arial"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4867" y="121198"/>
            <a:ext cx="923748" cy="613369"/>
          </a:xfrm>
          <a:prstGeom prst="rect">
            <a:avLst/>
          </a:prstGeom>
        </p:spPr>
      </p:pic>
      <p:sp>
        <p:nvSpPr>
          <p:cNvPr id="31" name="TextBox 30"/>
          <p:cNvSpPr txBox="1"/>
          <p:nvPr/>
        </p:nvSpPr>
        <p:spPr>
          <a:xfrm>
            <a:off x="3375378" y="2765073"/>
            <a:ext cx="2810933" cy="2185214"/>
          </a:xfrm>
          <a:prstGeom prst="rect">
            <a:avLst/>
          </a:prstGeom>
          <a:noFill/>
        </p:spPr>
        <p:txBody>
          <a:bodyPr wrap="square" rtlCol="0">
            <a:spAutoFit/>
          </a:bodyPr>
          <a:lstStyle/>
          <a:p>
            <a:r>
              <a:rPr lang="en-AU" sz="1600" b="1" dirty="0" smtClean="0">
                <a:solidFill>
                  <a:srgbClr val="0864AF"/>
                </a:solidFill>
                <a:latin typeface="Arial" charset="0"/>
                <a:ea typeface="Arial" charset="0"/>
                <a:cs typeface="Arial" charset="0"/>
              </a:rPr>
              <a:t>Accommodation </a:t>
            </a:r>
            <a:r>
              <a:rPr lang="en-AU" sz="1600" dirty="0" smtClean="0">
                <a:solidFill>
                  <a:srgbClr val="0864AF"/>
                </a:solidFill>
                <a:latin typeface="Arial" charset="0"/>
                <a:ea typeface="Arial" charset="0"/>
                <a:cs typeface="Arial" charset="0"/>
              </a:rPr>
              <a:t>  </a:t>
            </a:r>
            <a:endParaRPr lang="en-AU" sz="1600" dirty="0" smtClean="0">
              <a:solidFill>
                <a:srgbClr val="0864AF"/>
              </a:solidFill>
              <a:latin typeface="Arial" charset="0"/>
              <a:ea typeface="Arial" charset="0"/>
              <a:cs typeface="Arial" charset="0"/>
            </a:endParaRPr>
          </a:p>
          <a:p>
            <a:r>
              <a:rPr lang="en-AU" sz="1200" dirty="0" smtClean="0">
                <a:latin typeface="Arial" charset="0"/>
                <a:ea typeface="Arial" charset="0"/>
                <a:cs typeface="Arial" charset="0"/>
              </a:rPr>
              <a:t>House of Welcome provides </a:t>
            </a:r>
            <a:r>
              <a:rPr lang="en-AU" sz="1200" dirty="0">
                <a:latin typeface="Arial" charset="0"/>
                <a:ea typeface="Arial" charset="0"/>
                <a:cs typeface="Arial" charset="0"/>
              </a:rPr>
              <a:t>Safe and secure </a:t>
            </a:r>
            <a:r>
              <a:rPr lang="en-AU" sz="1200" dirty="0" smtClean="0">
                <a:latin typeface="Arial" charset="0"/>
                <a:ea typeface="Arial" charset="0"/>
                <a:cs typeface="Arial" charset="0"/>
              </a:rPr>
              <a:t>accommodation. This is one </a:t>
            </a:r>
            <a:r>
              <a:rPr lang="en-AU" sz="1200" dirty="0">
                <a:latin typeface="Arial" charset="0"/>
                <a:ea typeface="Arial" charset="0"/>
                <a:cs typeface="Arial" charset="0"/>
              </a:rPr>
              <a:t>of the priority concerns for people seeking </a:t>
            </a:r>
            <a:r>
              <a:rPr lang="en-AU" sz="1200" dirty="0" smtClean="0">
                <a:latin typeface="Arial" charset="0"/>
                <a:ea typeface="Arial" charset="0"/>
                <a:cs typeface="Arial" charset="0"/>
              </a:rPr>
              <a:t>asylum. We have an increasing number of referrals </a:t>
            </a:r>
            <a:r>
              <a:rPr lang="en-AU" sz="1200" dirty="0">
                <a:latin typeface="Arial" charset="0"/>
                <a:ea typeface="Arial" charset="0"/>
                <a:cs typeface="Arial" charset="0"/>
              </a:rPr>
              <a:t>to the House of </a:t>
            </a:r>
            <a:r>
              <a:rPr lang="en-AU" sz="1200" dirty="0" smtClean="0">
                <a:latin typeface="Arial" charset="0"/>
                <a:ea typeface="Arial" charset="0"/>
                <a:cs typeface="Arial" charset="0"/>
              </a:rPr>
              <a:t>Welcome. </a:t>
            </a:r>
            <a:endParaRPr lang="en-AU" sz="1200" dirty="0" smtClean="0">
              <a:latin typeface="Arial" charset="0"/>
              <a:ea typeface="Arial" charset="0"/>
              <a:cs typeface="Arial" charset="0"/>
            </a:endParaRPr>
          </a:p>
          <a:p>
            <a:endParaRPr lang="en-AU" sz="1200" dirty="0">
              <a:latin typeface="Arial" charset="0"/>
              <a:ea typeface="Arial" charset="0"/>
              <a:cs typeface="Arial" charset="0"/>
            </a:endParaRPr>
          </a:p>
          <a:p>
            <a:r>
              <a:rPr lang="en-AU" sz="1200" dirty="0" smtClean="0">
                <a:latin typeface="Arial" charset="0"/>
                <a:ea typeface="Arial" charset="0"/>
                <a:cs typeface="Arial" charset="0"/>
              </a:rPr>
              <a:t>Over </a:t>
            </a:r>
            <a:r>
              <a:rPr lang="en-AU" sz="1200" dirty="0">
                <a:latin typeface="Arial" charset="0"/>
                <a:ea typeface="Arial" charset="0"/>
                <a:cs typeface="Arial" charset="0"/>
              </a:rPr>
              <a:t>160 referrals were received for individuals and families who were in housing crisis. </a:t>
            </a:r>
            <a:endParaRPr lang="en-GB" sz="1200" dirty="0">
              <a:latin typeface="Arial" charset="0"/>
              <a:ea typeface="Arial" charset="0"/>
              <a:cs typeface="Arial" charset="0"/>
            </a:endParaRPr>
          </a:p>
        </p:txBody>
      </p:sp>
      <p:sp>
        <p:nvSpPr>
          <p:cNvPr id="35" name="TextBox 34"/>
          <p:cNvSpPr txBox="1"/>
          <p:nvPr/>
        </p:nvSpPr>
        <p:spPr>
          <a:xfrm>
            <a:off x="6527802" y="2771070"/>
            <a:ext cx="2988731" cy="3108543"/>
          </a:xfrm>
          <a:prstGeom prst="rect">
            <a:avLst/>
          </a:prstGeom>
          <a:noFill/>
        </p:spPr>
        <p:txBody>
          <a:bodyPr wrap="square" rtlCol="0">
            <a:spAutoFit/>
          </a:bodyPr>
          <a:lstStyle/>
          <a:p>
            <a:r>
              <a:rPr lang="en-AU" sz="1600" b="1" dirty="0">
                <a:solidFill>
                  <a:srgbClr val="0864AF"/>
                </a:solidFill>
                <a:latin typeface="Arial" charset="0"/>
                <a:ea typeface="Arial" charset="0"/>
                <a:cs typeface="Arial" charset="0"/>
              </a:rPr>
              <a:t>Casework </a:t>
            </a:r>
            <a:endParaRPr lang="en-AU" sz="1600" b="1" dirty="0" smtClean="0">
              <a:solidFill>
                <a:srgbClr val="0864AF"/>
              </a:solidFill>
              <a:latin typeface="Arial" charset="0"/>
              <a:ea typeface="Arial" charset="0"/>
              <a:cs typeface="Arial" charset="0"/>
            </a:endParaRPr>
          </a:p>
          <a:p>
            <a:r>
              <a:rPr lang="en-AU" sz="1200" dirty="0" smtClean="0">
                <a:latin typeface="Arial" charset="0"/>
                <a:ea typeface="Arial" charset="0"/>
                <a:cs typeface="Arial" charset="0"/>
              </a:rPr>
              <a:t>The </a:t>
            </a:r>
            <a:r>
              <a:rPr lang="en-AU" sz="1200" dirty="0">
                <a:latin typeface="Arial" charset="0"/>
                <a:ea typeface="Arial" charset="0"/>
                <a:cs typeface="Arial" charset="0"/>
              </a:rPr>
              <a:t>case work </a:t>
            </a:r>
            <a:r>
              <a:rPr lang="en-AU" sz="1200" dirty="0" smtClean="0">
                <a:latin typeface="Arial" charset="0"/>
                <a:ea typeface="Arial" charset="0"/>
                <a:cs typeface="Arial" charset="0"/>
              </a:rPr>
              <a:t>team </a:t>
            </a:r>
            <a:r>
              <a:rPr lang="en-AU" sz="1200" dirty="0">
                <a:latin typeface="Arial" charset="0"/>
                <a:ea typeface="Arial" charset="0"/>
                <a:cs typeface="Arial" charset="0"/>
              </a:rPr>
              <a:t>advocate for clients, coordinate financial aid, Food Bank, accompaniment and the coordination of referral </a:t>
            </a:r>
            <a:r>
              <a:rPr lang="en-AU" sz="1200" dirty="0" smtClean="0">
                <a:latin typeface="Arial" charset="0"/>
                <a:ea typeface="Arial" charset="0"/>
                <a:cs typeface="Arial" charset="0"/>
              </a:rPr>
              <a:t>support to other services. </a:t>
            </a:r>
            <a:endParaRPr lang="en-AU" sz="1200" dirty="0" smtClean="0">
              <a:latin typeface="Arial" charset="0"/>
              <a:ea typeface="Arial" charset="0"/>
              <a:cs typeface="Arial" charset="0"/>
            </a:endParaRPr>
          </a:p>
          <a:p>
            <a:endParaRPr lang="en-AU" sz="1200" dirty="0">
              <a:latin typeface="Arial" charset="0"/>
              <a:ea typeface="Arial" charset="0"/>
              <a:cs typeface="Arial" charset="0"/>
            </a:endParaRPr>
          </a:p>
          <a:p>
            <a:r>
              <a:rPr lang="en-AU" sz="1200" dirty="0" smtClean="0">
                <a:latin typeface="Arial" charset="0"/>
                <a:ea typeface="Arial" charset="0"/>
                <a:cs typeface="Arial" charset="0"/>
              </a:rPr>
              <a:t>Every </a:t>
            </a:r>
            <a:r>
              <a:rPr lang="en-AU" sz="1200" dirty="0">
                <a:latin typeface="Arial" charset="0"/>
                <a:ea typeface="Arial" charset="0"/>
                <a:cs typeface="Arial" charset="0"/>
              </a:rPr>
              <a:t>person accessing House of Welcome accommodation is assigned a case worker to assist their settlement into the community and ensure their basic needs are being met. The House of Welcome food bank is stocked by the generous donations of partner schools, parishes, community groups and individuals, without whom House of Welcome could not deliver this service.</a:t>
            </a:r>
            <a:endParaRPr lang="en-GB" sz="1200" dirty="0">
              <a:latin typeface="Arial" charset="0"/>
              <a:ea typeface="Arial" charset="0"/>
              <a:cs typeface="Arial" charset="0"/>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0045" y="1000478"/>
            <a:ext cx="2184399" cy="1636191"/>
          </a:xfrm>
          <a:prstGeom prst="rect">
            <a:avLst/>
          </a:prstGeom>
        </p:spPr>
      </p:pic>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l="9044" r="10853"/>
          <a:stretch/>
        </p:blipFill>
        <p:spPr>
          <a:xfrm>
            <a:off x="6604000" y="1020622"/>
            <a:ext cx="2314223" cy="1622859"/>
          </a:xfrm>
          <a:prstGeom prst="rect">
            <a:avLst/>
          </a:prstGeom>
        </p:spPr>
      </p:pic>
      <p:pic>
        <p:nvPicPr>
          <p:cNvPr id="14" name="Picture 13"/>
          <p:cNvPicPr>
            <a:picLocks noChangeAspect="1"/>
          </p:cNvPicPr>
          <p:nvPr/>
        </p:nvPicPr>
        <p:blipFill rotWithShape="1">
          <a:blip r:embed="rId5">
            <a:extLst>
              <a:ext uri="{28A0092B-C50C-407E-A947-70E740481C1C}">
                <a14:useLocalDpi xmlns:a14="http://schemas.microsoft.com/office/drawing/2010/main" val="0"/>
              </a:ext>
            </a:extLst>
          </a:blip>
          <a:srcRect l="32230" r="7453"/>
          <a:stretch/>
        </p:blipFill>
        <p:spPr>
          <a:xfrm>
            <a:off x="587022" y="1027290"/>
            <a:ext cx="2287892" cy="1625600"/>
          </a:xfrm>
          <a:prstGeom prst="rect">
            <a:avLst/>
          </a:prstGeom>
        </p:spPr>
      </p:pic>
    </p:spTree>
    <p:extLst>
      <p:ext uri="{BB962C8B-B14F-4D97-AF65-F5344CB8AC3E}">
        <p14:creationId xmlns:p14="http://schemas.microsoft.com/office/powerpoint/2010/main" val="620848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906000" cy="827904"/>
          </a:xfrm>
          <a:prstGeom prst="rect">
            <a:avLst/>
          </a:prstGeom>
          <a:solidFill>
            <a:srgbClr val="005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62745" y="289291"/>
            <a:ext cx="1720343" cy="369332"/>
          </a:xfrm>
          <a:prstGeom prst="rect">
            <a:avLst/>
          </a:prstGeom>
          <a:noFill/>
        </p:spPr>
        <p:txBody>
          <a:bodyPr wrap="none" rtlCol="0">
            <a:spAutoFit/>
          </a:bodyPr>
          <a:lstStyle/>
          <a:p>
            <a:r>
              <a:rPr lang="en-AU" b="1" smtClean="0">
                <a:solidFill>
                  <a:schemeClr val="bg1"/>
                </a:solidFill>
                <a:latin typeface="Raleway" charset="0"/>
                <a:ea typeface="Raleway" charset="0"/>
                <a:cs typeface="Raleway" charset="0"/>
              </a:rPr>
              <a:t>Our Programs</a:t>
            </a:r>
            <a:endParaRPr lang="en-US" i="1" dirty="0">
              <a:solidFill>
                <a:schemeClr val="bg1"/>
              </a:solidFill>
              <a:latin typeface="Raleway" charset="0"/>
              <a:ea typeface="Raleway" charset="0"/>
              <a:cs typeface="Raleway"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4867" y="121198"/>
            <a:ext cx="923748" cy="613369"/>
          </a:xfrm>
          <a:prstGeom prst="rect">
            <a:avLst/>
          </a:prstGeom>
        </p:spPr>
      </p:pic>
      <p:sp>
        <p:nvSpPr>
          <p:cNvPr id="31" name="TextBox 30"/>
          <p:cNvSpPr txBox="1"/>
          <p:nvPr/>
        </p:nvSpPr>
        <p:spPr>
          <a:xfrm>
            <a:off x="5889978" y="3008136"/>
            <a:ext cx="2520244" cy="2923877"/>
          </a:xfrm>
          <a:prstGeom prst="rect">
            <a:avLst/>
          </a:prstGeom>
          <a:noFill/>
        </p:spPr>
        <p:txBody>
          <a:bodyPr wrap="square" rtlCol="0">
            <a:spAutoFit/>
          </a:bodyPr>
          <a:lstStyle/>
          <a:p>
            <a:r>
              <a:rPr lang="en-AU" sz="1600" b="1" dirty="0">
                <a:solidFill>
                  <a:srgbClr val="0864AF"/>
                </a:solidFill>
                <a:latin typeface="Arial" charset="0"/>
                <a:ea typeface="Arial" charset="0"/>
                <a:cs typeface="Arial" charset="0"/>
              </a:rPr>
              <a:t>Truth Be Told </a:t>
            </a:r>
            <a:endParaRPr lang="en-AU" sz="1600" b="1" dirty="0" smtClean="0">
              <a:solidFill>
                <a:srgbClr val="0864AF"/>
              </a:solidFill>
              <a:latin typeface="Arial" charset="0"/>
              <a:ea typeface="Arial" charset="0"/>
              <a:cs typeface="Arial" charset="0"/>
            </a:endParaRPr>
          </a:p>
          <a:p>
            <a:r>
              <a:rPr lang="en-AU" sz="1200" dirty="0" smtClean="0">
                <a:latin typeface="Arial" charset="0"/>
                <a:ea typeface="Arial" charset="0"/>
                <a:cs typeface="Arial" charset="0"/>
              </a:rPr>
              <a:t>House </a:t>
            </a:r>
            <a:r>
              <a:rPr lang="en-AU" sz="1200" dirty="0">
                <a:latin typeface="Arial" charset="0"/>
                <a:ea typeface="Arial" charset="0"/>
                <a:cs typeface="Arial" charset="0"/>
              </a:rPr>
              <a:t>of Welcome Speakers </a:t>
            </a:r>
            <a:r>
              <a:rPr lang="en-AU" sz="1200" dirty="0" smtClean="0">
                <a:latin typeface="Arial" charset="0"/>
                <a:ea typeface="Arial" charset="0"/>
                <a:cs typeface="Arial" charset="0"/>
              </a:rPr>
              <a:t>Program</a:t>
            </a:r>
            <a:r>
              <a:rPr lang="en-AU" sz="1200" b="1" dirty="0" smtClean="0">
                <a:latin typeface="Arial" charset="0"/>
                <a:ea typeface="Arial" charset="0"/>
                <a:cs typeface="Arial" charset="0"/>
              </a:rPr>
              <a:t> </a:t>
            </a:r>
            <a:r>
              <a:rPr lang="en-AU" sz="1200" dirty="0">
                <a:latin typeface="Arial" charset="0"/>
                <a:ea typeface="Arial" charset="0"/>
                <a:cs typeface="Arial" charset="0"/>
              </a:rPr>
              <a:t>trains and supports people seeking Asylum with the lived experience tell their story. </a:t>
            </a:r>
            <a:r>
              <a:rPr lang="en-AU" sz="1200" dirty="0" smtClean="0">
                <a:latin typeface="Arial" charset="0"/>
                <a:ea typeface="Arial" charset="0"/>
                <a:cs typeface="Arial" charset="0"/>
              </a:rPr>
              <a:t>People </a:t>
            </a:r>
            <a:r>
              <a:rPr lang="en-AU" sz="1200" dirty="0" smtClean="0">
                <a:latin typeface="Arial" charset="0"/>
                <a:ea typeface="Arial" charset="0"/>
                <a:cs typeface="Arial" charset="0"/>
              </a:rPr>
              <a:t>feel </a:t>
            </a:r>
            <a:r>
              <a:rPr lang="en-AU" sz="1200" dirty="0">
                <a:latin typeface="Arial" charset="0"/>
                <a:ea typeface="Arial" charset="0"/>
                <a:cs typeface="Arial" charset="0"/>
              </a:rPr>
              <a:t>confident and empowered to speak publicly. </a:t>
            </a:r>
            <a:endParaRPr lang="en-AU" sz="1200" dirty="0" smtClean="0">
              <a:latin typeface="Arial" charset="0"/>
              <a:ea typeface="Arial" charset="0"/>
              <a:cs typeface="Arial" charset="0"/>
            </a:endParaRPr>
          </a:p>
          <a:p>
            <a:endParaRPr lang="en-AU" sz="1200" dirty="0">
              <a:latin typeface="Arial" charset="0"/>
              <a:ea typeface="Arial" charset="0"/>
              <a:cs typeface="Arial" charset="0"/>
            </a:endParaRPr>
          </a:p>
          <a:p>
            <a:r>
              <a:rPr lang="en-AU" sz="1200" dirty="0" smtClean="0">
                <a:latin typeface="Arial" charset="0"/>
                <a:ea typeface="Arial" charset="0"/>
                <a:cs typeface="Arial" charset="0"/>
              </a:rPr>
              <a:t>House </a:t>
            </a:r>
            <a:r>
              <a:rPr lang="en-AU" sz="1200" dirty="0">
                <a:latin typeface="Arial" charset="0"/>
                <a:ea typeface="Arial" charset="0"/>
                <a:cs typeface="Arial" charset="0"/>
              </a:rPr>
              <a:t>of Welcome Truth Be Told speakers will be available to speak at Schools Clubs Businesses and meetings. This will also improve </a:t>
            </a:r>
            <a:r>
              <a:rPr lang="en-AU" sz="1200" dirty="0" smtClean="0">
                <a:latin typeface="Arial" charset="0"/>
                <a:ea typeface="Arial" charset="0"/>
                <a:cs typeface="Arial" charset="0"/>
              </a:rPr>
              <a:t> </a:t>
            </a:r>
            <a:r>
              <a:rPr lang="en-AU" sz="1200" dirty="0">
                <a:latin typeface="Arial" charset="0"/>
                <a:ea typeface="Arial" charset="0"/>
                <a:cs typeface="Arial" charset="0"/>
              </a:rPr>
              <a:t>presentation and English skills which will be invaluable skills for future employment.</a:t>
            </a:r>
            <a:endParaRPr lang="en-GB" sz="1200" dirty="0">
              <a:latin typeface="Arial" charset="0"/>
              <a:ea typeface="Arial" charset="0"/>
              <a:cs typeface="Arial" charset="0"/>
            </a:endParaRPr>
          </a:p>
        </p:txBody>
      </p:sp>
      <p:sp>
        <p:nvSpPr>
          <p:cNvPr id="9" name="TextBox 8"/>
          <p:cNvSpPr txBox="1"/>
          <p:nvPr/>
        </p:nvSpPr>
        <p:spPr>
          <a:xfrm>
            <a:off x="564444" y="3042003"/>
            <a:ext cx="4878253" cy="2185214"/>
          </a:xfrm>
          <a:prstGeom prst="rect">
            <a:avLst/>
          </a:prstGeom>
          <a:noFill/>
        </p:spPr>
        <p:txBody>
          <a:bodyPr wrap="square" rtlCol="0">
            <a:spAutoFit/>
          </a:bodyPr>
          <a:lstStyle/>
          <a:p>
            <a:r>
              <a:rPr lang="en-AU" sz="1600" b="1" dirty="0">
                <a:solidFill>
                  <a:srgbClr val="0864AF"/>
                </a:solidFill>
                <a:latin typeface="Arial" charset="0"/>
                <a:ea typeface="Arial" charset="0"/>
                <a:cs typeface="Arial" charset="0"/>
              </a:rPr>
              <a:t>House of Welcome Catering</a:t>
            </a:r>
            <a:r>
              <a:rPr lang="en-AU" sz="1600" dirty="0">
                <a:solidFill>
                  <a:srgbClr val="0864AF"/>
                </a:solidFill>
                <a:latin typeface="Arial" charset="0"/>
                <a:ea typeface="Arial" charset="0"/>
                <a:cs typeface="Arial" charset="0"/>
              </a:rPr>
              <a:t> </a:t>
            </a:r>
            <a:endParaRPr lang="en-AU" sz="1600" dirty="0" smtClean="0">
              <a:solidFill>
                <a:srgbClr val="0864AF"/>
              </a:solidFill>
              <a:latin typeface="Arial" charset="0"/>
              <a:ea typeface="Arial" charset="0"/>
              <a:cs typeface="Arial" charset="0"/>
            </a:endParaRPr>
          </a:p>
          <a:p>
            <a:r>
              <a:rPr lang="en-AU" sz="1200" dirty="0" smtClean="0">
                <a:latin typeface="Arial" charset="0"/>
                <a:ea typeface="Arial" charset="0"/>
                <a:cs typeface="Arial" charset="0"/>
              </a:rPr>
              <a:t>House of</a:t>
            </a:r>
            <a:r>
              <a:rPr lang="en-GB" sz="1200" dirty="0">
                <a:latin typeface="Arial" charset="0"/>
                <a:ea typeface="Arial" charset="0"/>
                <a:cs typeface="Arial" charset="0"/>
              </a:rPr>
              <a:t> </a:t>
            </a:r>
            <a:r>
              <a:rPr lang="en-AU" sz="1200" dirty="0" smtClean="0">
                <a:latin typeface="Arial" charset="0"/>
                <a:ea typeface="Arial" charset="0"/>
                <a:cs typeface="Arial" charset="0"/>
              </a:rPr>
              <a:t>Welcome </a:t>
            </a:r>
            <a:r>
              <a:rPr lang="en-AU" sz="1200" dirty="0">
                <a:latin typeface="Arial" charset="0"/>
                <a:ea typeface="Arial" charset="0"/>
                <a:cs typeface="Arial" charset="0"/>
              </a:rPr>
              <a:t>Catering </a:t>
            </a:r>
            <a:r>
              <a:rPr lang="en-AU" sz="1200" dirty="0" smtClean="0">
                <a:latin typeface="Arial" charset="0"/>
                <a:ea typeface="Arial" charset="0"/>
                <a:cs typeface="Arial" charset="0"/>
              </a:rPr>
              <a:t> provides </a:t>
            </a:r>
            <a:r>
              <a:rPr lang="en-AU" sz="1200" dirty="0">
                <a:latin typeface="Arial" charset="0"/>
                <a:ea typeface="Arial" charset="0"/>
                <a:cs typeface="Arial" charset="0"/>
              </a:rPr>
              <a:t>opportunities for clients who face many barriers to finding employment in our community. Led </a:t>
            </a:r>
            <a:r>
              <a:rPr lang="en-AU" sz="1200" dirty="0" smtClean="0">
                <a:latin typeface="Arial" charset="0"/>
                <a:ea typeface="Arial" charset="0"/>
                <a:cs typeface="Arial" charset="0"/>
              </a:rPr>
              <a:t>by the Head </a:t>
            </a:r>
            <a:r>
              <a:rPr lang="en-AU" sz="1200" dirty="0">
                <a:latin typeface="Arial" charset="0"/>
                <a:ea typeface="Arial" charset="0"/>
                <a:cs typeface="Arial" charset="0"/>
              </a:rPr>
              <a:t>Chef, </a:t>
            </a:r>
            <a:r>
              <a:rPr lang="en-AU" sz="1200" dirty="0" smtClean="0">
                <a:latin typeface="Arial" charset="0"/>
                <a:ea typeface="Arial" charset="0"/>
                <a:cs typeface="Arial" charset="0"/>
              </a:rPr>
              <a:t> </a:t>
            </a:r>
            <a:r>
              <a:rPr lang="en-AU" sz="1200" dirty="0">
                <a:latin typeface="Arial" charset="0"/>
                <a:ea typeface="Arial" charset="0"/>
                <a:cs typeface="Arial" charset="0"/>
              </a:rPr>
              <a:t>House of Welcome’s catering model supports participants to gain the skills required to work in a commercial kitchen. It provides a friendly environment where participants gain foundational culinary knowledge and necessary English language skills. </a:t>
            </a:r>
            <a:endParaRPr lang="en-AU" sz="1200" dirty="0" smtClean="0">
              <a:latin typeface="Arial" charset="0"/>
              <a:ea typeface="Arial" charset="0"/>
              <a:cs typeface="Arial" charset="0"/>
            </a:endParaRPr>
          </a:p>
          <a:p>
            <a:endParaRPr lang="en-AU" sz="1200" dirty="0">
              <a:latin typeface="Arial" charset="0"/>
              <a:ea typeface="Arial" charset="0"/>
              <a:cs typeface="Arial" charset="0"/>
            </a:endParaRPr>
          </a:p>
          <a:p>
            <a:r>
              <a:rPr lang="en-AU" sz="1200" dirty="0" smtClean="0">
                <a:latin typeface="Arial" charset="0"/>
                <a:ea typeface="Arial" charset="0"/>
                <a:cs typeface="Arial" charset="0"/>
              </a:rPr>
              <a:t>Participants </a:t>
            </a:r>
            <a:r>
              <a:rPr lang="en-AU" sz="1200" dirty="0">
                <a:latin typeface="Arial" charset="0"/>
                <a:ea typeface="Arial" charset="0"/>
                <a:cs typeface="Arial" charset="0"/>
              </a:rPr>
              <a:t>are given the practical experience of working in a functioning commercial kitchen for commercial customers. </a:t>
            </a:r>
            <a:endParaRPr lang="en-GB" sz="1200" dirty="0">
              <a:latin typeface="Arial" charset="0"/>
              <a:ea typeface="Arial" charset="0"/>
              <a:cs typeface="Arial"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490" y="948028"/>
            <a:ext cx="4538132" cy="1868198"/>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4400" y="965249"/>
            <a:ext cx="2774244" cy="1850976"/>
          </a:xfrm>
          <a:prstGeom prst="rect">
            <a:avLst/>
          </a:prstGeom>
        </p:spPr>
      </p:pic>
    </p:spTree>
    <p:extLst>
      <p:ext uri="{BB962C8B-B14F-4D97-AF65-F5344CB8AC3E}">
        <p14:creationId xmlns:p14="http://schemas.microsoft.com/office/powerpoint/2010/main" val="20740394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906000" cy="827904"/>
          </a:xfrm>
          <a:prstGeom prst="rect">
            <a:avLst/>
          </a:prstGeom>
          <a:solidFill>
            <a:srgbClr val="005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468723" y="1044026"/>
            <a:ext cx="6968575" cy="646331"/>
          </a:xfrm>
          <a:prstGeom prst="rect">
            <a:avLst/>
          </a:prstGeom>
          <a:noFill/>
        </p:spPr>
        <p:txBody>
          <a:bodyPr wrap="none" rtlCol="0">
            <a:spAutoFit/>
          </a:bodyPr>
          <a:lstStyle/>
          <a:p>
            <a:pPr algn="ctr"/>
            <a:r>
              <a:rPr lang="en-US" b="1" dirty="0" smtClean="0">
                <a:solidFill>
                  <a:srgbClr val="0056A6"/>
                </a:solidFill>
                <a:latin typeface="Raleway" charset="0"/>
                <a:ea typeface="Raleway" charset="0"/>
                <a:cs typeface="Raleway" charset="0"/>
              </a:rPr>
              <a:t>OUR TARGET $300,000</a:t>
            </a:r>
          </a:p>
          <a:p>
            <a:pPr algn="ctr"/>
            <a:r>
              <a:rPr lang="en-AU" i="1" dirty="0" smtClean="0">
                <a:solidFill>
                  <a:srgbClr val="0056A6"/>
                </a:solidFill>
                <a:latin typeface="Raleway" charset="0"/>
                <a:ea typeface="Raleway" charset="0"/>
                <a:cs typeface="Raleway" charset="0"/>
              </a:rPr>
              <a:t> Join us to make a difference to the lives of people seeking asylum</a:t>
            </a:r>
            <a:endParaRPr lang="en-US" i="1" dirty="0">
              <a:solidFill>
                <a:srgbClr val="0056A6"/>
              </a:solidFill>
              <a:latin typeface="Raleway" charset="0"/>
              <a:ea typeface="Raleway" charset="0"/>
              <a:cs typeface="Raleway" charset="0"/>
            </a:endParaRPr>
          </a:p>
        </p:txBody>
      </p:sp>
      <p:sp>
        <p:nvSpPr>
          <p:cNvPr id="10" name="TextBox 9"/>
          <p:cNvSpPr txBox="1"/>
          <p:nvPr/>
        </p:nvSpPr>
        <p:spPr>
          <a:xfrm>
            <a:off x="825658" y="1720786"/>
            <a:ext cx="8034867" cy="276999"/>
          </a:xfrm>
          <a:prstGeom prst="rect">
            <a:avLst/>
          </a:prstGeom>
          <a:noFill/>
        </p:spPr>
        <p:txBody>
          <a:bodyPr wrap="square" rtlCol="0">
            <a:spAutoFit/>
          </a:bodyPr>
          <a:lstStyle/>
          <a:p>
            <a:pPr algn="ctr"/>
            <a:r>
              <a:rPr lang="en-US" sz="1200" b="1" i="1" dirty="0" smtClean="0">
                <a:solidFill>
                  <a:srgbClr val="0056A6"/>
                </a:solidFill>
                <a:latin typeface="Arial" charset="0"/>
                <a:ea typeface="Arial" charset="0"/>
                <a:cs typeface="Arial" charset="0"/>
              </a:rPr>
              <a:t>Sponsorship </a:t>
            </a:r>
            <a:r>
              <a:rPr lang="en-US" sz="1200" b="1" i="1" dirty="0" smtClean="0">
                <a:solidFill>
                  <a:srgbClr val="0056A6"/>
                </a:solidFill>
                <a:latin typeface="Arial" charset="0"/>
                <a:ea typeface="Arial" charset="0"/>
                <a:cs typeface="Arial" charset="0"/>
              </a:rPr>
              <a:t>Packages</a:t>
            </a:r>
            <a:endParaRPr lang="en-US" sz="1200" b="1" i="1" dirty="0">
              <a:solidFill>
                <a:srgbClr val="0056A6"/>
              </a:solidFill>
              <a:latin typeface="Arial" charset="0"/>
              <a:ea typeface="Arial" charset="0"/>
              <a:cs typeface="Arial" charset="0"/>
            </a:endParaRPr>
          </a:p>
        </p:txBody>
      </p:sp>
      <p:sp>
        <p:nvSpPr>
          <p:cNvPr id="18" name="TextBox 17"/>
          <p:cNvSpPr txBox="1"/>
          <p:nvPr/>
        </p:nvSpPr>
        <p:spPr>
          <a:xfrm>
            <a:off x="4197140" y="2400958"/>
            <a:ext cx="1534297" cy="769441"/>
          </a:xfrm>
          <a:prstGeom prst="rect">
            <a:avLst/>
          </a:prstGeom>
          <a:noFill/>
        </p:spPr>
        <p:txBody>
          <a:bodyPr wrap="square" rtlCol="0">
            <a:spAutoFit/>
          </a:bodyPr>
          <a:lstStyle/>
          <a:p>
            <a:pPr algn="ctr"/>
            <a:r>
              <a:rPr lang="en-US" sz="1600" b="1" dirty="0" smtClean="0">
                <a:solidFill>
                  <a:srgbClr val="CCB087"/>
                </a:solidFill>
                <a:latin typeface="Arial" charset="0"/>
                <a:ea typeface="Arial" charset="0"/>
                <a:cs typeface="Arial" charset="0"/>
              </a:rPr>
              <a:t>GOLD</a:t>
            </a:r>
          </a:p>
          <a:p>
            <a:pPr algn="ctr"/>
            <a:r>
              <a:rPr lang="en-US" sz="1600" b="1" dirty="0" smtClean="0">
                <a:solidFill>
                  <a:srgbClr val="CCB087"/>
                </a:solidFill>
                <a:latin typeface="Arial" charset="0"/>
                <a:ea typeface="Arial" charset="0"/>
                <a:cs typeface="Arial" charset="0"/>
              </a:rPr>
              <a:t>$5000</a:t>
            </a:r>
          </a:p>
          <a:p>
            <a:pPr algn="ctr"/>
            <a:endParaRPr lang="en-US" sz="1200" dirty="0" smtClean="0">
              <a:solidFill>
                <a:schemeClr val="tx1">
                  <a:lumMod val="50000"/>
                  <a:lumOff val="50000"/>
                </a:schemeClr>
              </a:solidFill>
              <a:latin typeface="Arial" charset="0"/>
              <a:ea typeface="Arial" charset="0"/>
              <a:cs typeface="Arial" charset="0"/>
            </a:endParaRPr>
          </a:p>
        </p:txBody>
      </p:sp>
      <p:sp>
        <p:nvSpPr>
          <p:cNvPr id="19" name="TextBox 18"/>
          <p:cNvSpPr txBox="1"/>
          <p:nvPr/>
        </p:nvSpPr>
        <p:spPr>
          <a:xfrm>
            <a:off x="248355" y="3671689"/>
            <a:ext cx="1715912" cy="2554545"/>
          </a:xfrm>
          <a:prstGeom prst="rect">
            <a:avLst/>
          </a:prstGeom>
          <a:noFill/>
        </p:spPr>
        <p:txBody>
          <a:bodyPr wrap="square" rtlCol="0">
            <a:spAutoFit/>
          </a:bodyPr>
          <a:lstStyle/>
          <a:p>
            <a:pPr algn="ctr"/>
            <a:r>
              <a:rPr lang="en-US" sz="1000" b="1" dirty="0" smtClean="0">
                <a:solidFill>
                  <a:srgbClr val="0864AF"/>
                </a:solidFill>
                <a:latin typeface="Arial" charset="0"/>
                <a:ea typeface="Arial" charset="0"/>
                <a:cs typeface="Arial" charset="0"/>
              </a:rPr>
              <a:t>GIVES</a:t>
            </a:r>
          </a:p>
          <a:p>
            <a:pPr algn="ctr"/>
            <a:r>
              <a:rPr lang="en-US" sz="1000" b="1" dirty="0" smtClean="0">
                <a:solidFill>
                  <a:schemeClr val="tx1">
                    <a:lumMod val="50000"/>
                    <a:lumOff val="50000"/>
                  </a:schemeClr>
                </a:solidFill>
                <a:latin typeface="Arial" charset="0"/>
                <a:ea typeface="Arial" charset="0"/>
                <a:cs typeface="Arial" charset="0"/>
              </a:rPr>
              <a:t>2 years</a:t>
            </a:r>
            <a:r>
              <a:rPr lang="en-US" sz="1000" b="1" dirty="0" smtClean="0">
                <a:solidFill>
                  <a:schemeClr val="tx1">
                    <a:lumMod val="50000"/>
                    <a:lumOff val="50000"/>
                  </a:schemeClr>
                </a:solidFill>
                <a:latin typeface="Arial" charset="0"/>
                <a:ea typeface="Arial" charset="0"/>
                <a:cs typeface="Arial" charset="0"/>
              </a:rPr>
              <a:t> </a:t>
            </a:r>
            <a:r>
              <a:rPr lang="en-US" sz="1000" b="1" dirty="0" smtClean="0">
                <a:solidFill>
                  <a:schemeClr val="tx1">
                    <a:lumMod val="50000"/>
                    <a:lumOff val="50000"/>
                  </a:schemeClr>
                </a:solidFill>
                <a:latin typeface="Arial" charset="0"/>
                <a:ea typeface="Arial" charset="0"/>
                <a:cs typeface="Arial" charset="0"/>
              </a:rPr>
              <a:t>of Pharmaceutical support for 1 person with health issues</a:t>
            </a:r>
          </a:p>
          <a:p>
            <a:pPr algn="ctr"/>
            <a:endParaRPr lang="en-US" sz="1000" b="1" dirty="0">
              <a:solidFill>
                <a:schemeClr val="tx1">
                  <a:lumMod val="50000"/>
                  <a:lumOff val="50000"/>
                </a:schemeClr>
              </a:solidFill>
              <a:latin typeface="Arial" charset="0"/>
              <a:ea typeface="Arial" charset="0"/>
              <a:cs typeface="Arial" charset="0"/>
            </a:endParaRPr>
          </a:p>
          <a:p>
            <a:pPr algn="ctr"/>
            <a:r>
              <a:rPr lang="en-US" sz="1000" b="1" dirty="0" smtClean="0">
                <a:solidFill>
                  <a:srgbClr val="0864AF"/>
                </a:solidFill>
                <a:latin typeface="Arial" charset="0"/>
                <a:ea typeface="Arial" charset="0"/>
                <a:cs typeface="Arial" charset="0"/>
              </a:rPr>
              <a:t>YOUR GIFT:</a:t>
            </a:r>
          </a:p>
          <a:p>
            <a:pPr algn="ctr"/>
            <a:r>
              <a:rPr lang="en-US" sz="1000" b="1" dirty="0" smtClean="0">
                <a:solidFill>
                  <a:schemeClr val="tx1">
                    <a:lumMod val="50000"/>
                    <a:lumOff val="50000"/>
                  </a:schemeClr>
                </a:solidFill>
                <a:latin typeface="Arial" charset="0"/>
                <a:ea typeface="Arial" charset="0"/>
                <a:cs typeface="Arial" charset="0"/>
              </a:rPr>
              <a:t>Framed Certificate of Appreciation</a:t>
            </a:r>
          </a:p>
          <a:p>
            <a:pPr algn="ctr"/>
            <a:r>
              <a:rPr lang="en-US" sz="1000" b="1" dirty="0">
                <a:solidFill>
                  <a:schemeClr val="tx1">
                    <a:lumMod val="50000"/>
                    <a:lumOff val="50000"/>
                  </a:schemeClr>
                </a:solidFill>
                <a:latin typeface="Arial" charset="0"/>
                <a:ea typeface="Arial" charset="0"/>
                <a:cs typeface="Arial" charset="0"/>
              </a:rPr>
              <a:t/>
            </a:r>
            <a:br>
              <a:rPr lang="en-US" sz="1000" b="1" dirty="0">
                <a:solidFill>
                  <a:schemeClr val="tx1">
                    <a:lumMod val="50000"/>
                    <a:lumOff val="50000"/>
                  </a:schemeClr>
                </a:solidFill>
                <a:latin typeface="Arial" charset="0"/>
                <a:ea typeface="Arial" charset="0"/>
                <a:cs typeface="Arial" charset="0"/>
              </a:rPr>
            </a:br>
            <a:r>
              <a:rPr lang="en-US" sz="1000" b="1" dirty="0" smtClean="0">
                <a:solidFill>
                  <a:schemeClr val="tx1">
                    <a:lumMod val="50000"/>
                    <a:lumOff val="50000"/>
                  </a:schemeClr>
                </a:solidFill>
                <a:latin typeface="Arial" charset="0"/>
                <a:ea typeface="Arial" charset="0"/>
                <a:cs typeface="Arial" charset="0"/>
              </a:rPr>
              <a:t>Name in Annual Report</a:t>
            </a:r>
          </a:p>
          <a:p>
            <a:pPr algn="ctr"/>
            <a:endParaRPr lang="en-US" sz="1000" b="1" dirty="0">
              <a:solidFill>
                <a:schemeClr val="tx1">
                  <a:lumMod val="50000"/>
                  <a:lumOff val="50000"/>
                </a:schemeClr>
              </a:solidFill>
              <a:latin typeface="Arial" charset="0"/>
              <a:ea typeface="Arial" charset="0"/>
              <a:cs typeface="Arial" charset="0"/>
            </a:endParaRPr>
          </a:p>
          <a:p>
            <a:pPr algn="ctr"/>
            <a:r>
              <a:rPr lang="en-US" sz="1000" b="1" dirty="0" smtClean="0">
                <a:solidFill>
                  <a:schemeClr val="tx1">
                    <a:lumMod val="50000"/>
                    <a:lumOff val="50000"/>
                  </a:schemeClr>
                </a:solidFill>
                <a:latin typeface="Arial" charset="0"/>
                <a:ea typeface="Arial" charset="0"/>
                <a:cs typeface="Arial" charset="0"/>
              </a:rPr>
              <a:t>Thank You in Quarterly Newsletter</a:t>
            </a:r>
          </a:p>
          <a:p>
            <a:pPr algn="ctr"/>
            <a:endParaRPr lang="en-US" sz="1000" b="1" dirty="0">
              <a:solidFill>
                <a:schemeClr val="tx1">
                  <a:lumMod val="50000"/>
                  <a:lumOff val="50000"/>
                </a:schemeClr>
              </a:solidFill>
              <a:latin typeface="Arial" charset="0"/>
              <a:ea typeface="Arial" charset="0"/>
              <a:cs typeface="Arial" charset="0"/>
            </a:endParaRPr>
          </a:p>
          <a:p>
            <a:pPr algn="ctr"/>
            <a:endParaRPr lang="en-US" sz="1000" b="1" dirty="0">
              <a:solidFill>
                <a:schemeClr val="tx1">
                  <a:lumMod val="50000"/>
                  <a:lumOff val="50000"/>
                </a:schemeClr>
              </a:solidFill>
              <a:latin typeface="Arial" charset="0"/>
              <a:ea typeface="Arial" charset="0"/>
              <a:cs typeface="Arial" charset="0"/>
            </a:endParaRPr>
          </a:p>
        </p:txBody>
      </p:sp>
      <p:sp>
        <p:nvSpPr>
          <p:cNvPr id="20" name="TextBox 19"/>
          <p:cNvSpPr txBox="1"/>
          <p:nvPr/>
        </p:nvSpPr>
        <p:spPr>
          <a:xfrm>
            <a:off x="2274482" y="2360724"/>
            <a:ext cx="1534297" cy="769441"/>
          </a:xfrm>
          <a:prstGeom prst="rect">
            <a:avLst/>
          </a:prstGeom>
          <a:noFill/>
        </p:spPr>
        <p:txBody>
          <a:bodyPr wrap="square" rtlCol="0">
            <a:spAutoFit/>
          </a:bodyPr>
          <a:lstStyle/>
          <a:p>
            <a:pPr algn="ctr"/>
            <a:r>
              <a:rPr lang="en-US" sz="1600" b="1" dirty="0" smtClean="0">
                <a:solidFill>
                  <a:schemeClr val="bg2">
                    <a:lumMod val="75000"/>
                  </a:schemeClr>
                </a:solidFill>
                <a:latin typeface="Arial" charset="0"/>
                <a:ea typeface="Arial" charset="0"/>
                <a:cs typeface="Arial" charset="0"/>
              </a:rPr>
              <a:t>SILVER</a:t>
            </a:r>
          </a:p>
          <a:p>
            <a:pPr algn="ctr"/>
            <a:r>
              <a:rPr lang="en-US" sz="1600" b="1" dirty="0" smtClean="0">
                <a:solidFill>
                  <a:schemeClr val="bg2">
                    <a:lumMod val="75000"/>
                  </a:schemeClr>
                </a:solidFill>
                <a:latin typeface="Arial" charset="0"/>
                <a:ea typeface="Arial" charset="0"/>
                <a:cs typeface="Arial" charset="0"/>
              </a:rPr>
              <a:t>$1000</a:t>
            </a:r>
            <a:endParaRPr lang="en-US" sz="1600" b="1" dirty="0" smtClean="0">
              <a:solidFill>
                <a:schemeClr val="bg2">
                  <a:lumMod val="75000"/>
                </a:schemeClr>
              </a:solidFill>
              <a:latin typeface="Arial" charset="0"/>
              <a:ea typeface="Arial" charset="0"/>
              <a:cs typeface="Arial" charset="0"/>
            </a:endParaRPr>
          </a:p>
          <a:p>
            <a:pPr algn="ctr"/>
            <a:endParaRPr lang="en-US" sz="1200" dirty="0" smtClean="0">
              <a:solidFill>
                <a:schemeClr val="tx1">
                  <a:lumMod val="50000"/>
                  <a:lumOff val="50000"/>
                </a:schemeClr>
              </a:solidFill>
              <a:latin typeface="Arial" charset="0"/>
              <a:ea typeface="Arial" charset="0"/>
              <a:cs typeface="Arial" charset="0"/>
            </a:endParaRPr>
          </a:p>
        </p:txBody>
      </p:sp>
      <p:sp>
        <p:nvSpPr>
          <p:cNvPr id="21" name="TextBox 20"/>
          <p:cNvSpPr txBox="1"/>
          <p:nvPr/>
        </p:nvSpPr>
        <p:spPr>
          <a:xfrm>
            <a:off x="400526" y="2412248"/>
            <a:ext cx="1534297" cy="769441"/>
          </a:xfrm>
          <a:prstGeom prst="rect">
            <a:avLst/>
          </a:prstGeom>
          <a:noFill/>
        </p:spPr>
        <p:txBody>
          <a:bodyPr wrap="square" rtlCol="0">
            <a:spAutoFit/>
          </a:bodyPr>
          <a:lstStyle/>
          <a:p>
            <a:pPr algn="ctr"/>
            <a:r>
              <a:rPr lang="en-US" sz="1600" b="1" dirty="0" smtClean="0">
                <a:solidFill>
                  <a:schemeClr val="accent2">
                    <a:lumMod val="75000"/>
                  </a:schemeClr>
                </a:solidFill>
                <a:latin typeface="Arial" charset="0"/>
                <a:ea typeface="Arial" charset="0"/>
                <a:cs typeface="Arial" charset="0"/>
              </a:rPr>
              <a:t>BRONZE</a:t>
            </a:r>
          </a:p>
          <a:p>
            <a:pPr algn="ctr"/>
            <a:r>
              <a:rPr lang="en-US" sz="1600" b="1" dirty="0" smtClean="0">
                <a:solidFill>
                  <a:schemeClr val="accent2">
                    <a:lumMod val="75000"/>
                  </a:schemeClr>
                </a:solidFill>
                <a:latin typeface="Arial" charset="0"/>
                <a:ea typeface="Arial" charset="0"/>
                <a:cs typeface="Arial" charset="0"/>
              </a:rPr>
              <a:t>$500</a:t>
            </a:r>
            <a:endParaRPr lang="en-US" sz="1600" b="1" dirty="0" smtClean="0">
              <a:solidFill>
                <a:schemeClr val="accent2">
                  <a:lumMod val="75000"/>
                </a:schemeClr>
              </a:solidFill>
              <a:latin typeface="Arial" charset="0"/>
              <a:ea typeface="Arial" charset="0"/>
              <a:cs typeface="Arial" charset="0"/>
            </a:endParaRPr>
          </a:p>
          <a:p>
            <a:pPr algn="ctr"/>
            <a:endParaRPr lang="en-US" sz="1200" dirty="0" smtClean="0">
              <a:solidFill>
                <a:schemeClr val="tx1">
                  <a:lumMod val="50000"/>
                  <a:lumOff val="50000"/>
                </a:schemeClr>
              </a:solidFill>
              <a:latin typeface="Arial" charset="0"/>
              <a:ea typeface="Arial" charset="0"/>
              <a:cs typeface="Arial" charset="0"/>
            </a:endParaRPr>
          </a:p>
        </p:txBody>
      </p:sp>
      <p:sp>
        <p:nvSpPr>
          <p:cNvPr id="22" name="TextBox 21"/>
          <p:cNvSpPr txBox="1"/>
          <p:nvPr/>
        </p:nvSpPr>
        <p:spPr>
          <a:xfrm>
            <a:off x="7903366" y="2426689"/>
            <a:ext cx="1534297" cy="584775"/>
          </a:xfrm>
          <a:prstGeom prst="rect">
            <a:avLst/>
          </a:prstGeom>
          <a:noFill/>
        </p:spPr>
        <p:txBody>
          <a:bodyPr wrap="square" rtlCol="0">
            <a:spAutoFit/>
          </a:bodyPr>
          <a:lstStyle/>
          <a:p>
            <a:pPr algn="ctr"/>
            <a:r>
              <a:rPr lang="en-US" sz="1600" b="1" dirty="0" smtClean="0">
                <a:solidFill>
                  <a:schemeClr val="tx1">
                    <a:lumMod val="95000"/>
                    <a:lumOff val="5000"/>
                  </a:schemeClr>
                </a:solidFill>
                <a:latin typeface="Arial" charset="0"/>
                <a:ea typeface="Arial" charset="0"/>
                <a:cs typeface="Arial" charset="0"/>
              </a:rPr>
              <a:t>DIAMOND</a:t>
            </a:r>
          </a:p>
          <a:p>
            <a:pPr algn="ctr"/>
            <a:r>
              <a:rPr lang="en-US" sz="1600" b="1" dirty="0" smtClean="0">
                <a:solidFill>
                  <a:schemeClr val="tx1">
                    <a:lumMod val="95000"/>
                    <a:lumOff val="5000"/>
                  </a:schemeClr>
                </a:solidFill>
                <a:latin typeface="Arial" charset="0"/>
                <a:ea typeface="Arial" charset="0"/>
                <a:cs typeface="Arial" charset="0"/>
              </a:rPr>
              <a:t>$15K+</a:t>
            </a:r>
            <a:endParaRPr lang="en-US" sz="1200" dirty="0" smtClean="0">
              <a:solidFill>
                <a:schemeClr val="tx1">
                  <a:lumMod val="50000"/>
                  <a:lumOff val="50000"/>
                </a:schemeClr>
              </a:solidFill>
              <a:latin typeface="Arial" charset="0"/>
              <a:ea typeface="Arial" charset="0"/>
              <a:cs typeface="Arial" charset="0"/>
            </a:endParaRPr>
          </a:p>
        </p:txBody>
      </p:sp>
      <p:pic>
        <p:nvPicPr>
          <p:cNvPr id="23" name="Picture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1894" y="3036697"/>
            <a:ext cx="558800" cy="558800"/>
          </a:xfrm>
          <a:prstGeom prst="rect">
            <a:avLst/>
          </a:prstGeom>
        </p:spPr>
      </p:pic>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7113" y="3005636"/>
            <a:ext cx="554399" cy="554399"/>
          </a:xfrm>
          <a:prstGeom prst="rect">
            <a:avLst/>
          </a:prstGeom>
        </p:spPr>
      </p:pic>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0573" y="3012523"/>
            <a:ext cx="560406" cy="560406"/>
          </a:xfrm>
          <a:prstGeom prst="rect">
            <a:avLst/>
          </a:prstGeom>
        </p:spPr>
      </p:pic>
      <p:pic>
        <p:nvPicPr>
          <p:cNvPr id="26"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6997" y="3025530"/>
            <a:ext cx="545794" cy="545794"/>
          </a:xfrm>
          <a:prstGeom prst="rect">
            <a:avLst/>
          </a:prstGeom>
        </p:spPr>
      </p:pic>
      <p:sp>
        <p:nvSpPr>
          <p:cNvPr id="27" name="TextBox 26"/>
          <p:cNvSpPr txBox="1"/>
          <p:nvPr/>
        </p:nvSpPr>
        <p:spPr>
          <a:xfrm>
            <a:off x="2314222" y="3687901"/>
            <a:ext cx="1535289" cy="2708434"/>
          </a:xfrm>
          <a:prstGeom prst="rect">
            <a:avLst/>
          </a:prstGeom>
          <a:noFill/>
        </p:spPr>
        <p:txBody>
          <a:bodyPr wrap="square" rtlCol="0">
            <a:spAutoFit/>
          </a:bodyPr>
          <a:lstStyle/>
          <a:p>
            <a:pPr algn="ctr"/>
            <a:r>
              <a:rPr lang="en-US" sz="1000" b="1" dirty="0" smtClean="0">
                <a:solidFill>
                  <a:srgbClr val="0864AF"/>
                </a:solidFill>
                <a:latin typeface="Arial" charset="0"/>
                <a:ea typeface="Arial" charset="0"/>
                <a:cs typeface="Arial" charset="0"/>
              </a:rPr>
              <a:t>GIVES</a:t>
            </a:r>
          </a:p>
          <a:p>
            <a:pPr algn="ctr"/>
            <a:r>
              <a:rPr lang="en-US" sz="1000" b="1" dirty="0" smtClean="0">
                <a:solidFill>
                  <a:schemeClr val="tx1">
                    <a:lumMod val="50000"/>
                    <a:lumOff val="50000"/>
                  </a:schemeClr>
                </a:solidFill>
                <a:latin typeface="Arial" charset="0"/>
                <a:ea typeface="Arial" charset="0"/>
                <a:cs typeface="Arial" charset="0"/>
              </a:rPr>
              <a:t>12</a:t>
            </a:r>
            <a:r>
              <a:rPr lang="en-US" sz="1000" b="1" dirty="0" smtClean="0">
                <a:solidFill>
                  <a:schemeClr val="tx1">
                    <a:lumMod val="50000"/>
                    <a:lumOff val="50000"/>
                  </a:schemeClr>
                </a:solidFill>
                <a:latin typeface="Arial" charset="0"/>
                <a:ea typeface="Arial" charset="0"/>
                <a:cs typeface="Arial" charset="0"/>
              </a:rPr>
              <a:t> </a:t>
            </a:r>
            <a:r>
              <a:rPr lang="en-US" sz="1000" b="1" dirty="0" smtClean="0">
                <a:solidFill>
                  <a:schemeClr val="tx1">
                    <a:lumMod val="50000"/>
                    <a:lumOff val="50000"/>
                  </a:schemeClr>
                </a:solidFill>
                <a:latin typeface="Arial" charset="0"/>
                <a:ea typeface="Arial" charset="0"/>
                <a:cs typeface="Arial" charset="0"/>
              </a:rPr>
              <a:t>Months Basic food security for one person</a:t>
            </a:r>
          </a:p>
          <a:p>
            <a:pPr algn="ctr"/>
            <a:endParaRPr lang="en-US" sz="1000" b="1" dirty="0">
              <a:solidFill>
                <a:schemeClr val="tx1">
                  <a:lumMod val="50000"/>
                  <a:lumOff val="50000"/>
                </a:schemeClr>
              </a:solidFill>
              <a:latin typeface="Arial" charset="0"/>
              <a:ea typeface="Arial" charset="0"/>
              <a:cs typeface="Arial" charset="0"/>
            </a:endParaRPr>
          </a:p>
          <a:p>
            <a:pPr algn="ctr"/>
            <a:r>
              <a:rPr lang="en-US" sz="1000" b="1" dirty="0">
                <a:solidFill>
                  <a:srgbClr val="0864AF"/>
                </a:solidFill>
                <a:latin typeface="Arial" charset="0"/>
                <a:ea typeface="Arial" charset="0"/>
                <a:cs typeface="Arial" charset="0"/>
              </a:rPr>
              <a:t>YOUR GIFT:</a:t>
            </a:r>
          </a:p>
          <a:p>
            <a:pPr algn="ctr"/>
            <a:r>
              <a:rPr lang="en-US" sz="1000" b="1" dirty="0" smtClean="0">
                <a:solidFill>
                  <a:schemeClr val="tx1">
                    <a:lumMod val="50000"/>
                    <a:lumOff val="50000"/>
                  </a:schemeClr>
                </a:solidFill>
                <a:latin typeface="Arial" charset="0"/>
                <a:ea typeface="Arial" charset="0"/>
                <a:cs typeface="Arial" charset="0"/>
              </a:rPr>
              <a:t>BRONZE PKG</a:t>
            </a:r>
          </a:p>
          <a:p>
            <a:pPr algn="ctr"/>
            <a:r>
              <a:rPr lang="en-US" sz="1000" b="1" dirty="0" smtClean="0">
                <a:solidFill>
                  <a:schemeClr val="tx1">
                    <a:lumMod val="50000"/>
                    <a:lumOff val="50000"/>
                  </a:schemeClr>
                </a:solidFill>
                <a:latin typeface="Arial" charset="0"/>
                <a:ea typeface="Arial" charset="0"/>
                <a:cs typeface="Arial" charset="0"/>
              </a:rPr>
              <a:t>Plus</a:t>
            </a:r>
          </a:p>
          <a:p>
            <a:pPr algn="ctr"/>
            <a:endParaRPr lang="en-US" sz="1000" b="1" dirty="0" smtClean="0">
              <a:solidFill>
                <a:schemeClr val="tx1">
                  <a:lumMod val="50000"/>
                  <a:lumOff val="50000"/>
                </a:schemeClr>
              </a:solidFill>
              <a:latin typeface="Arial" charset="0"/>
              <a:ea typeface="Arial" charset="0"/>
              <a:cs typeface="Arial" charset="0"/>
            </a:endParaRPr>
          </a:p>
          <a:p>
            <a:pPr algn="ctr"/>
            <a:r>
              <a:rPr lang="en-US" sz="1000" b="1" dirty="0" smtClean="0">
                <a:solidFill>
                  <a:schemeClr val="tx1">
                    <a:lumMod val="50000"/>
                    <a:lumOff val="50000"/>
                  </a:schemeClr>
                </a:solidFill>
                <a:latin typeface="Arial" charset="0"/>
                <a:ea typeface="Arial" charset="0"/>
                <a:cs typeface="Arial" charset="0"/>
              </a:rPr>
              <a:t>Discounted Invitation to </a:t>
            </a:r>
          </a:p>
          <a:p>
            <a:pPr algn="ctr"/>
            <a:r>
              <a:rPr lang="en-US" sz="1000" b="1" dirty="0" smtClean="0">
                <a:solidFill>
                  <a:schemeClr val="tx1">
                    <a:lumMod val="50000"/>
                    <a:lumOff val="50000"/>
                  </a:schemeClr>
                </a:solidFill>
                <a:latin typeface="Arial" charset="0"/>
                <a:ea typeface="Arial" charset="0"/>
                <a:cs typeface="Arial" charset="0"/>
              </a:rPr>
              <a:t>Thank </a:t>
            </a:r>
            <a:r>
              <a:rPr lang="en-US" sz="1000" b="1" dirty="0" smtClean="0">
                <a:solidFill>
                  <a:schemeClr val="tx1">
                    <a:lumMod val="50000"/>
                    <a:lumOff val="50000"/>
                  </a:schemeClr>
                </a:solidFill>
                <a:latin typeface="Arial" charset="0"/>
                <a:ea typeface="Arial" charset="0"/>
                <a:cs typeface="Arial" charset="0"/>
              </a:rPr>
              <a:t>You </a:t>
            </a:r>
            <a:r>
              <a:rPr lang="en-US" sz="1000" b="1" dirty="0" smtClean="0">
                <a:solidFill>
                  <a:schemeClr val="tx1">
                    <a:lumMod val="50000"/>
                    <a:lumOff val="50000"/>
                  </a:schemeClr>
                </a:solidFill>
                <a:latin typeface="Arial" charset="0"/>
                <a:ea typeface="Arial" charset="0"/>
                <a:cs typeface="Arial" charset="0"/>
              </a:rPr>
              <a:t>Sponsor Night”</a:t>
            </a:r>
            <a:endParaRPr lang="en-US" sz="1000" b="1" dirty="0">
              <a:solidFill>
                <a:schemeClr val="tx1">
                  <a:lumMod val="50000"/>
                  <a:lumOff val="50000"/>
                </a:schemeClr>
              </a:solidFill>
              <a:latin typeface="Arial" charset="0"/>
              <a:ea typeface="Arial" charset="0"/>
              <a:cs typeface="Arial" charset="0"/>
            </a:endParaRPr>
          </a:p>
          <a:p>
            <a:pPr algn="ctr"/>
            <a:endParaRPr lang="en-US" sz="1000" b="1" dirty="0">
              <a:solidFill>
                <a:schemeClr val="tx1">
                  <a:lumMod val="50000"/>
                  <a:lumOff val="50000"/>
                </a:schemeClr>
              </a:solidFill>
              <a:latin typeface="Arial" charset="0"/>
              <a:ea typeface="Arial" charset="0"/>
              <a:cs typeface="Arial" charset="0"/>
            </a:endParaRPr>
          </a:p>
          <a:p>
            <a:pPr algn="ctr"/>
            <a:endParaRPr lang="en-US" sz="1000" b="1" dirty="0">
              <a:solidFill>
                <a:schemeClr val="tx1">
                  <a:lumMod val="50000"/>
                  <a:lumOff val="50000"/>
                </a:schemeClr>
              </a:solidFill>
              <a:latin typeface="Arial" charset="0"/>
              <a:ea typeface="Arial" charset="0"/>
              <a:cs typeface="Arial" charset="0"/>
            </a:endParaRPr>
          </a:p>
          <a:p>
            <a:pPr algn="ctr"/>
            <a:endParaRPr lang="en-US" sz="1000" b="1" dirty="0">
              <a:solidFill>
                <a:schemeClr val="tx1">
                  <a:lumMod val="50000"/>
                  <a:lumOff val="50000"/>
                </a:schemeClr>
              </a:solidFill>
              <a:latin typeface="Arial" charset="0"/>
              <a:ea typeface="Arial" charset="0"/>
              <a:cs typeface="Arial" charset="0"/>
            </a:endParaRPr>
          </a:p>
          <a:p>
            <a:pPr algn="ctr"/>
            <a:endParaRPr lang="en-US" sz="1000" b="1" dirty="0">
              <a:solidFill>
                <a:schemeClr val="tx1">
                  <a:lumMod val="50000"/>
                  <a:lumOff val="50000"/>
                </a:schemeClr>
              </a:solidFill>
              <a:latin typeface="Arial" charset="0"/>
              <a:ea typeface="Arial" charset="0"/>
              <a:cs typeface="Arial" charset="0"/>
            </a:endParaRPr>
          </a:p>
        </p:txBody>
      </p:sp>
      <p:sp>
        <p:nvSpPr>
          <p:cNvPr id="28" name="TextBox 27"/>
          <p:cNvSpPr txBox="1"/>
          <p:nvPr/>
        </p:nvSpPr>
        <p:spPr>
          <a:xfrm>
            <a:off x="4120444" y="3671689"/>
            <a:ext cx="1625600" cy="2862322"/>
          </a:xfrm>
          <a:prstGeom prst="rect">
            <a:avLst/>
          </a:prstGeom>
          <a:noFill/>
        </p:spPr>
        <p:txBody>
          <a:bodyPr wrap="square" rtlCol="0">
            <a:spAutoFit/>
          </a:bodyPr>
          <a:lstStyle/>
          <a:p>
            <a:pPr algn="ctr"/>
            <a:r>
              <a:rPr lang="en-AU" sz="1000" b="1" dirty="0" smtClean="0">
                <a:solidFill>
                  <a:srgbClr val="0864AF"/>
                </a:solidFill>
                <a:latin typeface="Arial" charset="0"/>
                <a:ea typeface="Arial" charset="0"/>
                <a:cs typeface="Arial" charset="0"/>
              </a:rPr>
              <a:t>GIVES</a:t>
            </a:r>
            <a:r>
              <a:rPr lang="en-AU" sz="1000" b="1" dirty="0" smtClean="0">
                <a:solidFill>
                  <a:schemeClr val="tx1">
                    <a:lumMod val="50000"/>
                    <a:lumOff val="50000"/>
                  </a:schemeClr>
                </a:solidFill>
                <a:latin typeface="Arial" charset="0"/>
                <a:ea typeface="Arial" charset="0"/>
                <a:cs typeface="Arial" charset="0"/>
              </a:rPr>
              <a:t/>
            </a:r>
            <a:br>
              <a:rPr lang="en-AU" sz="1000" b="1" dirty="0" smtClean="0">
                <a:solidFill>
                  <a:schemeClr val="tx1">
                    <a:lumMod val="50000"/>
                    <a:lumOff val="50000"/>
                  </a:schemeClr>
                </a:solidFill>
                <a:latin typeface="Arial" charset="0"/>
                <a:ea typeface="Arial" charset="0"/>
                <a:cs typeface="Arial" charset="0"/>
              </a:rPr>
            </a:br>
            <a:r>
              <a:rPr lang="en-AU" sz="1000" b="1" dirty="0" smtClean="0">
                <a:solidFill>
                  <a:schemeClr val="tx1">
                    <a:lumMod val="50000"/>
                    <a:lumOff val="50000"/>
                  </a:schemeClr>
                </a:solidFill>
                <a:latin typeface="Arial" charset="0"/>
                <a:ea typeface="Arial" charset="0"/>
                <a:cs typeface="Arial" charset="0"/>
              </a:rPr>
              <a:t>3 </a:t>
            </a:r>
            <a:r>
              <a:rPr lang="en-AU" sz="1000" b="1" dirty="0">
                <a:solidFill>
                  <a:schemeClr val="tx1">
                    <a:lumMod val="50000"/>
                    <a:lumOff val="50000"/>
                  </a:schemeClr>
                </a:solidFill>
                <a:latin typeface="Arial" charset="0"/>
                <a:ea typeface="Arial" charset="0"/>
                <a:cs typeface="Arial" charset="0"/>
              </a:rPr>
              <a:t>Months rent for 7 women  in our women’s </a:t>
            </a:r>
            <a:r>
              <a:rPr lang="en-AU" sz="1000" b="1" dirty="0" smtClean="0">
                <a:solidFill>
                  <a:schemeClr val="tx1">
                    <a:lumMod val="50000"/>
                    <a:lumOff val="50000"/>
                  </a:schemeClr>
                </a:solidFill>
                <a:latin typeface="Arial" charset="0"/>
                <a:ea typeface="Arial" charset="0"/>
                <a:cs typeface="Arial" charset="0"/>
              </a:rPr>
              <a:t>Shelter</a:t>
            </a:r>
          </a:p>
          <a:p>
            <a:pPr algn="ctr"/>
            <a:endParaRPr lang="en-AU" sz="1000" b="1" dirty="0">
              <a:solidFill>
                <a:schemeClr val="tx1">
                  <a:lumMod val="50000"/>
                  <a:lumOff val="50000"/>
                </a:schemeClr>
              </a:solidFill>
              <a:latin typeface="Arial" charset="0"/>
              <a:ea typeface="Arial" charset="0"/>
              <a:cs typeface="Arial" charset="0"/>
            </a:endParaRPr>
          </a:p>
          <a:p>
            <a:pPr algn="ctr"/>
            <a:r>
              <a:rPr lang="en-US" sz="1000" b="1" dirty="0">
                <a:solidFill>
                  <a:srgbClr val="0864AF"/>
                </a:solidFill>
                <a:latin typeface="Arial" charset="0"/>
                <a:ea typeface="Arial" charset="0"/>
                <a:cs typeface="Arial" charset="0"/>
              </a:rPr>
              <a:t>YOUR GIFT:</a:t>
            </a:r>
          </a:p>
          <a:p>
            <a:pPr algn="ctr"/>
            <a:r>
              <a:rPr lang="en-US" sz="1000" b="1" dirty="0" smtClean="0">
                <a:solidFill>
                  <a:schemeClr val="tx1">
                    <a:lumMod val="50000"/>
                    <a:lumOff val="50000"/>
                  </a:schemeClr>
                </a:solidFill>
                <a:latin typeface="Arial" charset="0"/>
                <a:ea typeface="Arial" charset="0"/>
                <a:cs typeface="Arial" charset="0"/>
              </a:rPr>
              <a:t>SILVER </a:t>
            </a:r>
            <a:r>
              <a:rPr lang="en-US" sz="1000" b="1" dirty="0">
                <a:solidFill>
                  <a:schemeClr val="tx1">
                    <a:lumMod val="50000"/>
                    <a:lumOff val="50000"/>
                  </a:schemeClr>
                </a:solidFill>
                <a:latin typeface="Arial" charset="0"/>
                <a:ea typeface="Arial" charset="0"/>
                <a:cs typeface="Arial" charset="0"/>
              </a:rPr>
              <a:t>PKG</a:t>
            </a:r>
          </a:p>
          <a:p>
            <a:pPr algn="ctr"/>
            <a:r>
              <a:rPr lang="en-US" sz="1000" b="1" dirty="0">
                <a:solidFill>
                  <a:schemeClr val="tx1">
                    <a:lumMod val="50000"/>
                    <a:lumOff val="50000"/>
                  </a:schemeClr>
                </a:solidFill>
                <a:latin typeface="Arial" charset="0"/>
                <a:ea typeface="Arial" charset="0"/>
                <a:cs typeface="Arial" charset="0"/>
              </a:rPr>
              <a:t>Plus</a:t>
            </a:r>
          </a:p>
          <a:p>
            <a:pPr algn="ctr"/>
            <a:endParaRPr lang="en-US" sz="1000" b="1" dirty="0">
              <a:solidFill>
                <a:schemeClr val="tx1">
                  <a:lumMod val="50000"/>
                  <a:lumOff val="50000"/>
                </a:schemeClr>
              </a:solidFill>
              <a:latin typeface="Arial" charset="0"/>
              <a:ea typeface="Arial" charset="0"/>
              <a:cs typeface="Arial" charset="0"/>
            </a:endParaRPr>
          </a:p>
          <a:p>
            <a:pPr algn="ctr"/>
            <a:r>
              <a:rPr lang="en-US" sz="1000" b="1" dirty="0" smtClean="0">
                <a:solidFill>
                  <a:schemeClr val="tx1">
                    <a:lumMod val="50000"/>
                    <a:lumOff val="50000"/>
                  </a:schemeClr>
                </a:solidFill>
                <a:latin typeface="Arial" charset="0"/>
                <a:ea typeface="Arial" charset="0"/>
                <a:cs typeface="Arial" charset="0"/>
              </a:rPr>
              <a:t>Free Invitation </a:t>
            </a:r>
            <a:r>
              <a:rPr lang="en-US" sz="1000" b="1" dirty="0">
                <a:solidFill>
                  <a:schemeClr val="tx1">
                    <a:lumMod val="50000"/>
                    <a:lumOff val="50000"/>
                  </a:schemeClr>
                </a:solidFill>
                <a:latin typeface="Arial" charset="0"/>
                <a:ea typeface="Arial" charset="0"/>
                <a:cs typeface="Arial" charset="0"/>
              </a:rPr>
              <a:t>to </a:t>
            </a:r>
          </a:p>
          <a:p>
            <a:pPr algn="ctr"/>
            <a:r>
              <a:rPr lang="en-US" sz="1000" b="1" dirty="0">
                <a:solidFill>
                  <a:schemeClr val="tx1">
                    <a:lumMod val="50000"/>
                    <a:lumOff val="50000"/>
                  </a:schemeClr>
                </a:solidFill>
                <a:latin typeface="Arial" charset="0"/>
                <a:ea typeface="Arial" charset="0"/>
                <a:cs typeface="Arial" charset="0"/>
              </a:rPr>
              <a:t>“Thank You </a:t>
            </a:r>
            <a:r>
              <a:rPr lang="en-US" sz="1000" b="1" dirty="0" smtClean="0">
                <a:solidFill>
                  <a:schemeClr val="tx1">
                    <a:lumMod val="50000"/>
                    <a:lumOff val="50000"/>
                  </a:schemeClr>
                </a:solidFill>
                <a:latin typeface="Arial" charset="0"/>
                <a:ea typeface="Arial" charset="0"/>
                <a:cs typeface="Arial" charset="0"/>
              </a:rPr>
              <a:t>Sponsor Night ”  </a:t>
            </a:r>
            <a:endParaRPr lang="en-US" sz="1000" b="1" dirty="0" smtClean="0">
              <a:solidFill>
                <a:schemeClr val="tx1">
                  <a:lumMod val="50000"/>
                  <a:lumOff val="50000"/>
                </a:schemeClr>
              </a:solidFill>
              <a:latin typeface="Arial" charset="0"/>
              <a:ea typeface="Arial" charset="0"/>
              <a:cs typeface="Arial" charset="0"/>
            </a:endParaRPr>
          </a:p>
          <a:p>
            <a:pPr algn="ctr"/>
            <a:endParaRPr lang="en-US" sz="1000" b="1" dirty="0">
              <a:solidFill>
                <a:schemeClr val="tx1">
                  <a:lumMod val="50000"/>
                  <a:lumOff val="50000"/>
                </a:schemeClr>
              </a:solidFill>
              <a:latin typeface="Arial" charset="0"/>
              <a:ea typeface="Arial" charset="0"/>
              <a:cs typeface="Arial" charset="0"/>
            </a:endParaRPr>
          </a:p>
          <a:p>
            <a:pPr algn="ctr"/>
            <a:r>
              <a:rPr lang="en-US" sz="1000" b="1" dirty="0" smtClean="0">
                <a:solidFill>
                  <a:schemeClr val="tx1">
                    <a:lumMod val="50000"/>
                    <a:lumOff val="50000"/>
                  </a:schemeClr>
                </a:solidFill>
                <a:latin typeface="Arial" charset="0"/>
                <a:ea typeface="Arial" charset="0"/>
                <a:cs typeface="Arial" charset="0"/>
              </a:rPr>
              <a:t>Logo Added to Website Sponsors + Social Media Story shared of contribution</a:t>
            </a:r>
            <a:endParaRPr lang="en-US" sz="1000" b="1" dirty="0">
              <a:solidFill>
                <a:schemeClr val="tx1">
                  <a:lumMod val="50000"/>
                  <a:lumOff val="50000"/>
                </a:schemeClr>
              </a:solidFill>
              <a:latin typeface="Arial" charset="0"/>
              <a:ea typeface="Arial" charset="0"/>
              <a:cs typeface="Arial" charset="0"/>
            </a:endParaRPr>
          </a:p>
          <a:p>
            <a:pPr algn="ctr"/>
            <a:r>
              <a:rPr lang="en-GB" sz="1000" b="1" dirty="0" smtClean="0">
                <a:solidFill>
                  <a:schemeClr val="tx1">
                    <a:lumMod val="50000"/>
                    <a:lumOff val="50000"/>
                  </a:schemeClr>
                </a:solidFill>
                <a:latin typeface="Arial" charset="0"/>
                <a:ea typeface="Arial" charset="0"/>
                <a:cs typeface="Arial" charset="0"/>
              </a:rPr>
              <a:t> </a:t>
            </a:r>
            <a:endParaRPr lang="en-US" sz="1000" b="1" dirty="0">
              <a:solidFill>
                <a:schemeClr val="tx1">
                  <a:lumMod val="50000"/>
                  <a:lumOff val="50000"/>
                </a:schemeClr>
              </a:solidFill>
              <a:latin typeface="Arial" charset="0"/>
              <a:ea typeface="Arial" charset="0"/>
              <a:cs typeface="Arial" charset="0"/>
            </a:endParaRPr>
          </a:p>
        </p:txBody>
      </p:sp>
      <p:sp>
        <p:nvSpPr>
          <p:cNvPr id="29" name="TextBox 28"/>
          <p:cNvSpPr txBox="1"/>
          <p:nvPr/>
        </p:nvSpPr>
        <p:spPr>
          <a:xfrm>
            <a:off x="6231467" y="3682979"/>
            <a:ext cx="1275644" cy="2708434"/>
          </a:xfrm>
          <a:prstGeom prst="rect">
            <a:avLst/>
          </a:prstGeom>
          <a:noFill/>
        </p:spPr>
        <p:txBody>
          <a:bodyPr wrap="square" rtlCol="0">
            <a:spAutoFit/>
          </a:bodyPr>
          <a:lstStyle/>
          <a:p>
            <a:pPr algn="ctr"/>
            <a:r>
              <a:rPr lang="en-AU" sz="1000" b="1" dirty="0" smtClean="0">
                <a:solidFill>
                  <a:srgbClr val="0864AF"/>
                </a:solidFill>
                <a:latin typeface="Arial" charset="0"/>
                <a:ea typeface="Arial" charset="0"/>
                <a:cs typeface="Arial" charset="0"/>
              </a:rPr>
              <a:t>GIVES</a:t>
            </a:r>
          </a:p>
          <a:p>
            <a:pPr algn="ctr"/>
            <a:r>
              <a:rPr lang="en-AU" sz="1000" b="1" dirty="0" smtClean="0">
                <a:solidFill>
                  <a:schemeClr val="tx1">
                    <a:lumMod val="50000"/>
                    <a:lumOff val="50000"/>
                  </a:schemeClr>
                </a:solidFill>
                <a:latin typeface="Arial" charset="0"/>
                <a:ea typeface="Arial" charset="0"/>
                <a:cs typeface="Arial" charset="0"/>
              </a:rPr>
              <a:t>1 Year  Home Rental </a:t>
            </a:r>
            <a:r>
              <a:rPr lang="en-AU" sz="1000" b="1" dirty="0">
                <a:solidFill>
                  <a:schemeClr val="tx1">
                    <a:lumMod val="50000"/>
                    <a:lumOff val="50000"/>
                  </a:schemeClr>
                </a:solidFill>
                <a:latin typeface="Arial" charset="0"/>
                <a:ea typeface="Arial" charset="0"/>
                <a:cs typeface="Arial" charset="0"/>
              </a:rPr>
              <a:t>for a Family </a:t>
            </a:r>
            <a:endParaRPr lang="en-AU" sz="1000" b="1" dirty="0" smtClean="0">
              <a:solidFill>
                <a:schemeClr val="tx1">
                  <a:lumMod val="50000"/>
                  <a:lumOff val="50000"/>
                </a:schemeClr>
              </a:solidFill>
              <a:latin typeface="Arial" charset="0"/>
              <a:ea typeface="Arial" charset="0"/>
              <a:cs typeface="Arial" charset="0"/>
            </a:endParaRPr>
          </a:p>
          <a:p>
            <a:pPr algn="ctr"/>
            <a:endParaRPr lang="en-AU" sz="1000" b="1" dirty="0">
              <a:solidFill>
                <a:schemeClr val="tx1">
                  <a:lumMod val="50000"/>
                  <a:lumOff val="50000"/>
                </a:schemeClr>
              </a:solidFill>
              <a:latin typeface="Arial" charset="0"/>
              <a:ea typeface="Arial" charset="0"/>
              <a:cs typeface="Arial" charset="0"/>
            </a:endParaRPr>
          </a:p>
          <a:p>
            <a:pPr algn="ctr"/>
            <a:r>
              <a:rPr lang="en-US" sz="1000" b="1" dirty="0">
                <a:solidFill>
                  <a:srgbClr val="0864AF"/>
                </a:solidFill>
                <a:latin typeface="Arial" charset="0"/>
                <a:ea typeface="Arial" charset="0"/>
                <a:cs typeface="Arial" charset="0"/>
              </a:rPr>
              <a:t>YOUR GIFT:</a:t>
            </a:r>
          </a:p>
          <a:p>
            <a:pPr algn="ctr"/>
            <a:r>
              <a:rPr lang="en-US" sz="1000" b="1" dirty="0" smtClean="0">
                <a:solidFill>
                  <a:schemeClr val="tx1">
                    <a:lumMod val="50000"/>
                    <a:lumOff val="50000"/>
                  </a:schemeClr>
                </a:solidFill>
                <a:latin typeface="Arial" charset="0"/>
                <a:ea typeface="Arial" charset="0"/>
                <a:cs typeface="Arial" charset="0"/>
              </a:rPr>
              <a:t>GOLD </a:t>
            </a:r>
            <a:r>
              <a:rPr lang="en-US" sz="1000" b="1" dirty="0">
                <a:solidFill>
                  <a:schemeClr val="tx1">
                    <a:lumMod val="50000"/>
                    <a:lumOff val="50000"/>
                  </a:schemeClr>
                </a:solidFill>
                <a:latin typeface="Arial" charset="0"/>
                <a:ea typeface="Arial" charset="0"/>
                <a:cs typeface="Arial" charset="0"/>
              </a:rPr>
              <a:t>PKG</a:t>
            </a:r>
          </a:p>
          <a:p>
            <a:pPr algn="ctr"/>
            <a:r>
              <a:rPr lang="en-US" sz="1000" b="1" dirty="0" smtClean="0">
                <a:solidFill>
                  <a:schemeClr val="tx1">
                    <a:lumMod val="50000"/>
                    <a:lumOff val="50000"/>
                  </a:schemeClr>
                </a:solidFill>
                <a:latin typeface="Arial" charset="0"/>
                <a:ea typeface="Arial" charset="0"/>
                <a:cs typeface="Arial" charset="0"/>
              </a:rPr>
              <a:t>Plus</a:t>
            </a:r>
          </a:p>
          <a:p>
            <a:pPr algn="ctr"/>
            <a:endParaRPr lang="en-US" sz="1000" b="1" dirty="0">
              <a:solidFill>
                <a:schemeClr val="tx1">
                  <a:lumMod val="50000"/>
                  <a:lumOff val="50000"/>
                </a:schemeClr>
              </a:solidFill>
              <a:latin typeface="Arial" charset="0"/>
              <a:ea typeface="Arial" charset="0"/>
              <a:cs typeface="Arial" charset="0"/>
            </a:endParaRPr>
          </a:p>
          <a:p>
            <a:pPr algn="ctr"/>
            <a:r>
              <a:rPr lang="en-US" sz="1000" b="1" dirty="0" smtClean="0">
                <a:solidFill>
                  <a:schemeClr val="tx1">
                    <a:lumMod val="50000"/>
                    <a:lumOff val="50000"/>
                  </a:schemeClr>
                </a:solidFill>
                <a:latin typeface="Arial" charset="0"/>
                <a:ea typeface="Arial" charset="0"/>
                <a:cs typeface="Arial" charset="0"/>
              </a:rPr>
              <a:t>Truth Be Told Speaker for Your Event</a:t>
            </a:r>
          </a:p>
          <a:p>
            <a:pPr algn="ctr"/>
            <a:endParaRPr lang="en-US" sz="1000" b="1" dirty="0">
              <a:solidFill>
                <a:schemeClr val="tx1">
                  <a:lumMod val="50000"/>
                  <a:lumOff val="50000"/>
                </a:schemeClr>
              </a:solidFill>
              <a:latin typeface="Arial" charset="0"/>
              <a:ea typeface="Arial" charset="0"/>
              <a:cs typeface="Arial" charset="0"/>
            </a:endParaRPr>
          </a:p>
          <a:p>
            <a:pPr algn="ctr"/>
            <a:r>
              <a:rPr lang="en-US" sz="1000" b="1" dirty="0">
                <a:solidFill>
                  <a:schemeClr val="tx1">
                    <a:lumMod val="50000"/>
                    <a:lumOff val="50000"/>
                  </a:schemeClr>
                </a:solidFill>
                <a:latin typeface="Arial" charset="0"/>
                <a:ea typeface="Arial" charset="0"/>
                <a:cs typeface="Arial" charset="0"/>
              </a:rPr>
              <a:t>Logo Placement on Catering Van</a:t>
            </a:r>
          </a:p>
          <a:p>
            <a:pPr algn="ctr"/>
            <a:endParaRPr lang="en-US" sz="1000" b="1" dirty="0" smtClean="0">
              <a:solidFill>
                <a:schemeClr val="tx1">
                  <a:lumMod val="50000"/>
                  <a:lumOff val="50000"/>
                </a:schemeClr>
              </a:solidFill>
              <a:latin typeface="Arial" charset="0"/>
              <a:ea typeface="Arial" charset="0"/>
              <a:cs typeface="Arial" charset="0"/>
            </a:endParaRPr>
          </a:p>
          <a:p>
            <a:pPr algn="ctr"/>
            <a:endParaRPr lang="en-US" sz="1000" b="1" i="1" dirty="0">
              <a:solidFill>
                <a:schemeClr val="tx1">
                  <a:lumMod val="50000"/>
                  <a:lumOff val="50000"/>
                </a:schemeClr>
              </a:solidFill>
              <a:latin typeface="Arial" charset="0"/>
              <a:ea typeface="Arial" charset="0"/>
              <a:cs typeface="Arial" charset="0"/>
            </a:endParaRPr>
          </a:p>
        </p:txBody>
      </p:sp>
      <p:sp>
        <p:nvSpPr>
          <p:cNvPr id="30" name="TextBox 29"/>
          <p:cNvSpPr txBox="1"/>
          <p:nvPr/>
        </p:nvSpPr>
        <p:spPr>
          <a:xfrm>
            <a:off x="6102789" y="2385581"/>
            <a:ext cx="1534297" cy="584775"/>
          </a:xfrm>
          <a:prstGeom prst="rect">
            <a:avLst/>
          </a:prstGeom>
          <a:noFill/>
        </p:spPr>
        <p:txBody>
          <a:bodyPr wrap="square" rtlCol="0">
            <a:spAutoFit/>
          </a:bodyPr>
          <a:lstStyle/>
          <a:p>
            <a:pPr algn="ctr"/>
            <a:r>
              <a:rPr lang="en-US" sz="1600" b="1" dirty="0" smtClean="0">
                <a:solidFill>
                  <a:schemeClr val="accent4">
                    <a:lumMod val="50000"/>
                  </a:schemeClr>
                </a:solidFill>
                <a:latin typeface="Arial" charset="0"/>
                <a:ea typeface="Arial" charset="0"/>
                <a:cs typeface="Arial" charset="0"/>
              </a:rPr>
              <a:t>PLATNUM</a:t>
            </a:r>
          </a:p>
          <a:p>
            <a:pPr algn="ctr"/>
            <a:r>
              <a:rPr lang="en-US" sz="1600" b="1" dirty="0" smtClean="0">
                <a:solidFill>
                  <a:schemeClr val="accent4">
                    <a:lumMod val="50000"/>
                  </a:schemeClr>
                </a:solidFill>
                <a:latin typeface="Arial" charset="0"/>
                <a:ea typeface="Arial" charset="0"/>
                <a:cs typeface="Arial" charset="0"/>
              </a:rPr>
              <a:t>$10K</a:t>
            </a:r>
            <a:endParaRPr lang="en-US" sz="1200" dirty="0" smtClean="0">
              <a:solidFill>
                <a:schemeClr val="tx1">
                  <a:lumMod val="50000"/>
                  <a:lumOff val="50000"/>
                </a:schemeClr>
              </a:solidFill>
              <a:latin typeface="Arial" charset="0"/>
              <a:ea typeface="Arial" charset="0"/>
              <a:cs typeface="Arial" charset="0"/>
            </a:endParaRPr>
          </a:p>
        </p:txBody>
      </p:sp>
      <p:sp>
        <p:nvSpPr>
          <p:cNvPr id="32" name="TextBox 31"/>
          <p:cNvSpPr txBox="1"/>
          <p:nvPr/>
        </p:nvSpPr>
        <p:spPr>
          <a:xfrm>
            <a:off x="7969955" y="3687388"/>
            <a:ext cx="1422400" cy="3016210"/>
          </a:xfrm>
          <a:prstGeom prst="rect">
            <a:avLst/>
          </a:prstGeom>
          <a:noFill/>
        </p:spPr>
        <p:txBody>
          <a:bodyPr wrap="square" rtlCol="0">
            <a:spAutoFit/>
          </a:bodyPr>
          <a:lstStyle/>
          <a:p>
            <a:pPr algn="ctr"/>
            <a:r>
              <a:rPr lang="en-AU" sz="1000" b="1" dirty="0" smtClean="0">
                <a:solidFill>
                  <a:srgbClr val="0864AF"/>
                </a:solidFill>
                <a:latin typeface="Arial" charset="0"/>
                <a:ea typeface="Arial" charset="0"/>
                <a:cs typeface="Arial" charset="0"/>
              </a:rPr>
              <a:t>GIVES</a:t>
            </a:r>
          </a:p>
          <a:p>
            <a:pPr algn="ctr"/>
            <a:r>
              <a:rPr lang="en-AU" sz="1000" b="1" dirty="0" smtClean="0">
                <a:solidFill>
                  <a:schemeClr val="tx1">
                    <a:lumMod val="50000"/>
                    <a:lumOff val="50000"/>
                  </a:schemeClr>
                </a:solidFill>
                <a:latin typeface="Arial" charset="0"/>
                <a:ea typeface="Arial" charset="0"/>
                <a:cs typeface="Arial" charset="0"/>
              </a:rPr>
              <a:t>At least 1 </a:t>
            </a:r>
            <a:r>
              <a:rPr lang="en-AU" sz="1000" b="1" dirty="0">
                <a:solidFill>
                  <a:schemeClr val="tx1">
                    <a:lumMod val="50000"/>
                    <a:lumOff val="50000"/>
                  </a:schemeClr>
                </a:solidFill>
                <a:latin typeface="Arial" charset="0"/>
                <a:ea typeface="Arial" charset="0"/>
                <a:cs typeface="Arial" charset="0"/>
              </a:rPr>
              <a:t>Year Food and housing Security for family of 4 </a:t>
            </a:r>
            <a:endParaRPr lang="en-AU" sz="1000" b="1" dirty="0" smtClean="0">
              <a:solidFill>
                <a:schemeClr val="tx1">
                  <a:lumMod val="50000"/>
                  <a:lumOff val="50000"/>
                </a:schemeClr>
              </a:solidFill>
              <a:latin typeface="Arial" charset="0"/>
              <a:ea typeface="Arial" charset="0"/>
              <a:cs typeface="Arial" charset="0"/>
            </a:endParaRPr>
          </a:p>
          <a:p>
            <a:pPr algn="ctr"/>
            <a:endParaRPr lang="en-AU" sz="1000" b="1" dirty="0">
              <a:solidFill>
                <a:schemeClr val="tx1">
                  <a:lumMod val="50000"/>
                  <a:lumOff val="50000"/>
                </a:schemeClr>
              </a:solidFill>
              <a:latin typeface="Arial" charset="0"/>
              <a:ea typeface="Arial" charset="0"/>
              <a:cs typeface="Arial" charset="0"/>
            </a:endParaRPr>
          </a:p>
          <a:p>
            <a:pPr algn="ctr"/>
            <a:r>
              <a:rPr lang="en-US" sz="1000" b="1" dirty="0">
                <a:solidFill>
                  <a:srgbClr val="0864AF"/>
                </a:solidFill>
                <a:latin typeface="Arial" charset="0"/>
                <a:ea typeface="Arial" charset="0"/>
                <a:cs typeface="Arial" charset="0"/>
              </a:rPr>
              <a:t>YOUR GIFT:</a:t>
            </a:r>
          </a:p>
          <a:p>
            <a:pPr algn="ctr"/>
            <a:r>
              <a:rPr lang="en-US" sz="1000" b="1" dirty="0" smtClean="0">
                <a:solidFill>
                  <a:schemeClr val="tx1">
                    <a:lumMod val="50000"/>
                    <a:lumOff val="50000"/>
                  </a:schemeClr>
                </a:solidFill>
                <a:latin typeface="Arial" charset="0"/>
                <a:ea typeface="Arial" charset="0"/>
                <a:cs typeface="Arial" charset="0"/>
              </a:rPr>
              <a:t>DIAMOND </a:t>
            </a:r>
            <a:r>
              <a:rPr lang="en-US" sz="1000" b="1" dirty="0">
                <a:solidFill>
                  <a:schemeClr val="tx1">
                    <a:lumMod val="50000"/>
                    <a:lumOff val="50000"/>
                  </a:schemeClr>
                </a:solidFill>
                <a:latin typeface="Arial" charset="0"/>
                <a:ea typeface="Arial" charset="0"/>
                <a:cs typeface="Arial" charset="0"/>
              </a:rPr>
              <a:t>PKG</a:t>
            </a:r>
          </a:p>
          <a:p>
            <a:pPr algn="ctr"/>
            <a:r>
              <a:rPr lang="en-US" sz="1000" b="1" dirty="0" smtClean="0">
                <a:solidFill>
                  <a:schemeClr val="tx1">
                    <a:lumMod val="50000"/>
                    <a:lumOff val="50000"/>
                  </a:schemeClr>
                </a:solidFill>
                <a:latin typeface="Arial" charset="0"/>
                <a:ea typeface="Arial" charset="0"/>
                <a:cs typeface="Arial" charset="0"/>
              </a:rPr>
              <a:t>Plus</a:t>
            </a:r>
          </a:p>
          <a:p>
            <a:pPr algn="ctr"/>
            <a:endParaRPr lang="en-US" sz="1000" b="1" dirty="0">
              <a:solidFill>
                <a:schemeClr val="tx1">
                  <a:lumMod val="50000"/>
                  <a:lumOff val="50000"/>
                </a:schemeClr>
              </a:solidFill>
              <a:latin typeface="Arial" charset="0"/>
              <a:ea typeface="Arial" charset="0"/>
              <a:cs typeface="Arial" charset="0"/>
            </a:endParaRPr>
          </a:p>
          <a:p>
            <a:pPr algn="ctr"/>
            <a:r>
              <a:rPr lang="en-US" sz="1000" b="1" dirty="0" smtClean="0">
                <a:solidFill>
                  <a:schemeClr val="tx1">
                    <a:lumMod val="50000"/>
                    <a:lumOff val="50000"/>
                  </a:schemeClr>
                </a:solidFill>
                <a:latin typeface="Arial" charset="0"/>
                <a:ea typeface="Arial" charset="0"/>
                <a:cs typeface="Arial" charset="0"/>
              </a:rPr>
              <a:t>Logo Placement on Video Ad Campaigns</a:t>
            </a:r>
          </a:p>
          <a:p>
            <a:pPr algn="ctr"/>
            <a:endParaRPr lang="en-US" sz="1000" b="1" dirty="0">
              <a:solidFill>
                <a:schemeClr val="tx1">
                  <a:lumMod val="50000"/>
                  <a:lumOff val="50000"/>
                </a:schemeClr>
              </a:solidFill>
              <a:latin typeface="Arial" charset="0"/>
              <a:ea typeface="Arial" charset="0"/>
              <a:cs typeface="Arial" charset="0"/>
            </a:endParaRPr>
          </a:p>
          <a:p>
            <a:pPr algn="ctr"/>
            <a:r>
              <a:rPr lang="en-US" sz="1000" b="1" dirty="0" smtClean="0">
                <a:solidFill>
                  <a:schemeClr val="tx1">
                    <a:lumMod val="50000"/>
                    <a:lumOff val="50000"/>
                  </a:schemeClr>
                </a:solidFill>
                <a:latin typeface="Arial" charset="0"/>
                <a:ea typeface="Arial" charset="0"/>
                <a:cs typeface="Arial" charset="0"/>
              </a:rPr>
              <a:t>Catering for 10 </a:t>
            </a:r>
            <a:r>
              <a:rPr lang="en-US" sz="1000" b="1" dirty="0" smtClean="0">
                <a:solidFill>
                  <a:schemeClr val="tx1">
                    <a:lumMod val="50000"/>
                    <a:lumOff val="50000"/>
                  </a:schemeClr>
                </a:solidFill>
                <a:latin typeface="Arial" charset="0"/>
                <a:ea typeface="Arial" charset="0"/>
                <a:cs typeface="Arial" charset="0"/>
              </a:rPr>
              <a:t>Cocktail Party Provided by HoW Catering</a:t>
            </a:r>
            <a:endParaRPr lang="en-US" sz="1000" b="1" dirty="0">
              <a:solidFill>
                <a:schemeClr val="tx1">
                  <a:lumMod val="50000"/>
                  <a:lumOff val="50000"/>
                </a:schemeClr>
              </a:solidFill>
              <a:latin typeface="Arial" charset="0"/>
              <a:ea typeface="Arial" charset="0"/>
              <a:cs typeface="Arial" charset="0"/>
            </a:endParaRPr>
          </a:p>
          <a:p>
            <a:pPr algn="ctr"/>
            <a:endParaRPr lang="en-US" sz="1000" b="1" dirty="0">
              <a:solidFill>
                <a:schemeClr val="tx1">
                  <a:lumMod val="50000"/>
                  <a:lumOff val="50000"/>
                </a:schemeClr>
              </a:solidFill>
              <a:latin typeface="Arial" charset="0"/>
              <a:ea typeface="Arial" charset="0"/>
              <a:cs typeface="Arial" charset="0"/>
            </a:endParaRPr>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70135" y="3023811"/>
            <a:ext cx="547511" cy="547511"/>
          </a:xfrm>
          <a:prstGeom prst="rect">
            <a:avLst/>
          </a:prstGeom>
        </p:spPr>
      </p:pic>
      <p:pic>
        <p:nvPicPr>
          <p:cNvPr id="33" name="Picture 3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34867" y="121198"/>
            <a:ext cx="923748" cy="613369"/>
          </a:xfrm>
          <a:prstGeom prst="rect">
            <a:avLst/>
          </a:prstGeom>
        </p:spPr>
      </p:pic>
      <p:sp>
        <p:nvSpPr>
          <p:cNvPr id="31" name="Rectangle 30"/>
          <p:cNvSpPr/>
          <p:nvPr/>
        </p:nvSpPr>
        <p:spPr>
          <a:xfrm>
            <a:off x="248354" y="2215597"/>
            <a:ext cx="1749779" cy="4431948"/>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7862710" y="2229533"/>
            <a:ext cx="1749779" cy="4431948"/>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2160410" y="2229533"/>
            <a:ext cx="1749779" cy="4431948"/>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4061177" y="2229533"/>
            <a:ext cx="1749779" cy="4431948"/>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5961944" y="2229533"/>
            <a:ext cx="1749779" cy="4431948"/>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33873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93243" y="6266441"/>
            <a:ext cx="3719514" cy="246221"/>
          </a:xfrm>
          <a:prstGeom prst="rect">
            <a:avLst/>
          </a:prstGeom>
          <a:noFill/>
        </p:spPr>
        <p:txBody>
          <a:bodyPr wrap="square" rtlCol="0">
            <a:spAutoFit/>
          </a:bodyPr>
          <a:lstStyle/>
          <a:p>
            <a:pPr algn="ctr"/>
            <a:r>
              <a:rPr lang="en-US" sz="1000" i="1" dirty="0" smtClean="0">
                <a:solidFill>
                  <a:schemeClr val="bg1">
                    <a:lumMod val="50000"/>
                  </a:schemeClr>
                </a:solidFill>
                <a:latin typeface="Montserrat" charset="0"/>
                <a:ea typeface="Montserrat" charset="0"/>
                <a:cs typeface="Montserrat" charset="0"/>
              </a:rPr>
              <a:t>St Francis Social Services </a:t>
            </a:r>
            <a:r>
              <a:rPr lang="en-US" sz="1000" i="1" smtClean="0">
                <a:solidFill>
                  <a:schemeClr val="bg1">
                    <a:lumMod val="50000"/>
                  </a:schemeClr>
                </a:solidFill>
                <a:latin typeface="Montserrat" charset="0"/>
                <a:ea typeface="Montserrat" charset="0"/>
                <a:cs typeface="Montserrat" charset="0"/>
              </a:rPr>
              <a:t>© 2019</a:t>
            </a:r>
            <a:endParaRPr lang="en-US" sz="1000" i="1" dirty="0" smtClean="0">
              <a:solidFill>
                <a:schemeClr val="bg1">
                  <a:lumMod val="50000"/>
                </a:schemeClr>
              </a:solidFill>
              <a:latin typeface="Montserrat" charset="0"/>
              <a:ea typeface="Montserrat" charset="0"/>
              <a:cs typeface="Montserrat" charset="0"/>
            </a:endParaRPr>
          </a:p>
        </p:txBody>
      </p:sp>
      <p:sp>
        <p:nvSpPr>
          <p:cNvPr id="6" name="Rectangle 5"/>
          <p:cNvSpPr/>
          <p:nvPr/>
        </p:nvSpPr>
        <p:spPr>
          <a:xfrm>
            <a:off x="0" y="6056243"/>
            <a:ext cx="9906000" cy="80175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0" y="0"/>
            <a:ext cx="9906000" cy="827904"/>
          </a:xfrm>
          <a:prstGeom prst="rect">
            <a:avLst/>
          </a:prstGeom>
          <a:solidFill>
            <a:srgbClr val="086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864AF"/>
              </a:solidFill>
            </a:endParaRPr>
          </a:p>
        </p:txBody>
      </p:sp>
      <p:sp>
        <p:nvSpPr>
          <p:cNvPr id="8" name="TextBox 7"/>
          <p:cNvSpPr txBox="1"/>
          <p:nvPr/>
        </p:nvSpPr>
        <p:spPr>
          <a:xfrm>
            <a:off x="3554762" y="4289355"/>
            <a:ext cx="2796470" cy="646331"/>
          </a:xfrm>
          <a:prstGeom prst="rect">
            <a:avLst/>
          </a:prstGeom>
          <a:noFill/>
        </p:spPr>
        <p:txBody>
          <a:bodyPr wrap="none" rtlCol="0">
            <a:spAutoFit/>
          </a:bodyPr>
          <a:lstStyle/>
          <a:p>
            <a:pPr algn="ctr"/>
            <a:r>
              <a:rPr lang="en-US" b="1" dirty="0" smtClean="0">
                <a:solidFill>
                  <a:srgbClr val="0056A6"/>
                </a:solidFill>
                <a:latin typeface="Raleway" charset="0"/>
                <a:ea typeface="Raleway" charset="0"/>
                <a:cs typeface="Raleway" charset="0"/>
              </a:rPr>
              <a:t>THANKYOU</a:t>
            </a:r>
            <a:endParaRPr lang="en-US" b="1" dirty="0" smtClean="0">
              <a:solidFill>
                <a:srgbClr val="0056A6"/>
              </a:solidFill>
              <a:latin typeface="Raleway" charset="0"/>
              <a:ea typeface="Raleway" charset="0"/>
              <a:cs typeface="Raleway" charset="0"/>
            </a:endParaRPr>
          </a:p>
          <a:p>
            <a:pPr algn="ctr"/>
            <a:r>
              <a:rPr lang="en-US" b="1" dirty="0" smtClean="0">
                <a:solidFill>
                  <a:srgbClr val="0056A6"/>
                </a:solidFill>
                <a:latin typeface="Raleway" charset="0"/>
                <a:ea typeface="Raleway" charset="0"/>
                <a:cs typeface="Raleway" charset="0"/>
              </a:rPr>
              <a:t>PLEASE CONTACT US </a:t>
            </a:r>
            <a:r>
              <a:rPr lang="en-US" b="1" dirty="0" smtClean="0">
                <a:solidFill>
                  <a:srgbClr val="0056A6"/>
                </a:solidFill>
                <a:latin typeface="Raleway" charset="0"/>
                <a:ea typeface="Raleway" charset="0"/>
                <a:cs typeface="Raleway" charset="0"/>
              </a:rPr>
              <a:t> </a:t>
            </a:r>
            <a:endParaRPr lang="en-US" b="1" dirty="0">
              <a:solidFill>
                <a:srgbClr val="0056A6"/>
              </a:solidFill>
              <a:latin typeface="Raleway" charset="0"/>
              <a:ea typeface="Raleway" charset="0"/>
              <a:cs typeface="Raleway" charset="0"/>
            </a:endParaRPr>
          </a:p>
        </p:txBody>
      </p:sp>
      <p:sp>
        <p:nvSpPr>
          <p:cNvPr id="10" name="TextBox 9"/>
          <p:cNvSpPr txBox="1"/>
          <p:nvPr/>
        </p:nvSpPr>
        <p:spPr>
          <a:xfrm>
            <a:off x="1839097" y="5250250"/>
            <a:ext cx="6227805" cy="584775"/>
          </a:xfrm>
          <a:prstGeom prst="rect">
            <a:avLst/>
          </a:prstGeom>
          <a:noFill/>
        </p:spPr>
        <p:txBody>
          <a:bodyPr wrap="square" rtlCol="0">
            <a:spAutoFit/>
          </a:bodyPr>
          <a:lstStyle/>
          <a:p>
            <a:pPr algn="ctr"/>
            <a:r>
              <a:rPr lang="en-US" sz="1600" dirty="0" err="1" smtClean="0">
                <a:solidFill>
                  <a:schemeClr val="tx1">
                    <a:lumMod val="50000"/>
                    <a:lumOff val="50000"/>
                  </a:schemeClr>
                </a:solidFill>
                <a:latin typeface="Arial" charset="0"/>
                <a:ea typeface="Arial" charset="0"/>
                <a:cs typeface="Arial" charset="0"/>
              </a:rPr>
              <a:t>stfrancis.org.au</a:t>
            </a:r>
            <a:r>
              <a:rPr lang="en-US" sz="1600" dirty="0" smtClean="0">
                <a:solidFill>
                  <a:schemeClr val="tx1">
                    <a:lumMod val="50000"/>
                    <a:lumOff val="50000"/>
                  </a:schemeClr>
                </a:solidFill>
                <a:latin typeface="Arial" charset="0"/>
                <a:ea typeface="Arial" charset="0"/>
                <a:cs typeface="Arial" charset="0"/>
              </a:rPr>
              <a:t>/</a:t>
            </a:r>
            <a:r>
              <a:rPr lang="en-US" sz="1600" dirty="0" err="1" smtClean="0">
                <a:solidFill>
                  <a:schemeClr val="tx1">
                    <a:lumMod val="50000"/>
                    <a:lumOff val="50000"/>
                  </a:schemeClr>
                </a:solidFill>
                <a:latin typeface="Arial" charset="0"/>
                <a:ea typeface="Arial" charset="0"/>
                <a:cs typeface="Arial" charset="0"/>
              </a:rPr>
              <a:t>HouseofWelcome</a:t>
            </a:r>
            <a:endParaRPr lang="en-US" sz="1600" dirty="0" smtClean="0">
              <a:solidFill>
                <a:schemeClr val="tx1">
                  <a:lumMod val="50000"/>
                  <a:lumOff val="50000"/>
                </a:schemeClr>
              </a:solidFill>
              <a:latin typeface="Arial" charset="0"/>
              <a:ea typeface="Arial" charset="0"/>
              <a:cs typeface="Arial" charset="0"/>
            </a:endParaRPr>
          </a:p>
          <a:p>
            <a:pPr algn="ctr"/>
            <a:r>
              <a:rPr lang="en-US" sz="1600" dirty="0" err="1" smtClean="0">
                <a:solidFill>
                  <a:schemeClr val="tx1">
                    <a:lumMod val="50000"/>
                    <a:lumOff val="50000"/>
                  </a:schemeClr>
                </a:solidFill>
                <a:latin typeface="Arial" charset="0"/>
                <a:ea typeface="Arial" charset="0"/>
                <a:cs typeface="Arial" charset="0"/>
              </a:rPr>
              <a:t>s.lubowitz@houseofwelcome.com.au</a:t>
            </a:r>
            <a:endParaRPr lang="en-US" sz="1600" dirty="0">
              <a:solidFill>
                <a:schemeClr val="tx1">
                  <a:lumMod val="50000"/>
                  <a:lumOff val="50000"/>
                </a:schemeClr>
              </a:solidFill>
              <a:latin typeface="Arial" charset="0"/>
              <a:ea typeface="Arial" charset="0"/>
              <a:cs typeface="Arial"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1470" y="2624314"/>
            <a:ext cx="1623060" cy="1623060"/>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1349" y="1263718"/>
            <a:ext cx="1923301" cy="1277072"/>
          </a:xfrm>
          <a:prstGeom prst="rect">
            <a:avLst/>
          </a:prstGeom>
        </p:spPr>
      </p:pic>
      <p:sp>
        <p:nvSpPr>
          <p:cNvPr id="12" name="TextBox 11"/>
          <p:cNvSpPr txBox="1"/>
          <p:nvPr/>
        </p:nvSpPr>
        <p:spPr>
          <a:xfrm>
            <a:off x="3800280" y="225626"/>
            <a:ext cx="2305439" cy="369332"/>
          </a:xfrm>
          <a:prstGeom prst="rect">
            <a:avLst/>
          </a:prstGeom>
          <a:noFill/>
        </p:spPr>
        <p:txBody>
          <a:bodyPr wrap="none" rtlCol="0">
            <a:spAutoFit/>
          </a:bodyPr>
          <a:lstStyle/>
          <a:p>
            <a:r>
              <a:rPr lang="en-US" b="1" smtClean="0">
                <a:solidFill>
                  <a:schemeClr val="bg1"/>
                </a:solidFill>
                <a:latin typeface="Raleway" charset="0"/>
                <a:ea typeface="Raleway" charset="0"/>
                <a:cs typeface="Raleway" charset="0"/>
              </a:rPr>
              <a:t>House of </a:t>
            </a:r>
            <a:r>
              <a:rPr lang="en-US" b="1" dirty="0" smtClean="0">
                <a:solidFill>
                  <a:schemeClr val="bg1"/>
                </a:solidFill>
                <a:latin typeface="Raleway" charset="0"/>
                <a:ea typeface="Raleway" charset="0"/>
                <a:cs typeface="Raleway" charset="0"/>
              </a:rPr>
              <a:t>Welcome</a:t>
            </a:r>
            <a:endParaRPr lang="en-US" b="1" dirty="0">
              <a:solidFill>
                <a:schemeClr val="bg1"/>
              </a:solidFill>
              <a:latin typeface="Raleway" charset="0"/>
              <a:ea typeface="Raleway" charset="0"/>
              <a:cs typeface="Raleway" charset="0"/>
            </a:endParaRPr>
          </a:p>
        </p:txBody>
      </p:sp>
    </p:spTree>
    <p:extLst>
      <p:ext uri="{BB962C8B-B14F-4D97-AF65-F5344CB8AC3E}">
        <p14:creationId xmlns:p14="http://schemas.microsoft.com/office/powerpoint/2010/main" val="93163948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700</TotalTime>
  <Words>618</Words>
  <Application>Microsoft Office PowerPoint</Application>
  <PresentationFormat>A4 Paper (210x297 mm)</PresentationFormat>
  <Paragraphs>107</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Calibri Light</vt:lpstr>
      <vt:lpstr>Montserrat</vt:lpstr>
      <vt:lpstr>Raleway</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Scarlett Vespa</dc:creator>
  <cp:lastModifiedBy>Sarah Lubowitz</cp:lastModifiedBy>
  <cp:revision>39</cp:revision>
  <cp:lastPrinted>2019-04-23T03:10:14Z</cp:lastPrinted>
  <dcterms:created xsi:type="dcterms:W3CDTF">2019-04-22T00:10:10Z</dcterms:created>
  <dcterms:modified xsi:type="dcterms:W3CDTF">2019-05-22T03:35:01Z</dcterms:modified>
</cp:coreProperties>
</file>